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7"/>
  </p:notesMasterIdLst>
  <p:sldIdLst>
    <p:sldId id="256" r:id="rId2"/>
    <p:sldId id="257" r:id="rId3"/>
    <p:sldId id="290" r:id="rId4"/>
    <p:sldId id="261" r:id="rId5"/>
    <p:sldId id="263" r:id="rId6"/>
    <p:sldId id="278" r:id="rId7"/>
    <p:sldId id="291" r:id="rId8"/>
    <p:sldId id="285" r:id="rId9"/>
    <p:sldId id="286" r:id="rId10"/>
    <p:sldId id="287" r:id="rId11"/>
    <p:sldId id="288" r:id="rId12"/>
    <p:sldId id="272" r:id="rId13"/>
    <p:sldId id="281" r:id="rId14"/>
    <p:sldId id="292" r:id="rId15"/>
    <p:sldId id="301" r:id="rId16"/>
    <p:sldId id="293" r:id="rId17"/>
    <p:sldId id="294" r:id="rId18"/>
    <p:sldId id="295" r:id="rId19"/>
    <p:sldId id="298" r:id="rId20"/>
    <p:sldId id="299" r:id="rId21"/>
    <p:sldId id="302" r:id="rId22"/>
    <p:sldId id="304" r:id="rId23"/>
    <p:sldId id="303" r:id="rId24"/>
    <p:sldId id="296" r:id="rId25"/>
    <p:sldId id="297" r:id="rId26"/>
  </p:sldIdLst>
  <p:sldSz cx="12192000" cy="6858000"/>
  <p:notesSz cx="6858000" cy="9144000"/>
  <p:embeddedFontLst>
    <p:embeddedFont>
      <p:font typeface="Abril Fatface" panose="020B0604020202020204" charset="0"/>
      <p:regular r:id="rId28"/>
    </p:embeddedFont>
    <p:embeddedFont>
      <p:font typeface="Barlow Condensed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DM Sans" panose="020B0604020202020204" charset="0"/>
      <p:regular r:id="rId37"/>
      <p:bold r:id="rId38"/>
      <p:italic r:id="rId39"/>
      <p:boldItalic r:id="rId40"/>
    </p:embeddedFont>
    <p:embeddedFont>
      <p:font typeface="Quattrocento Sans" panose="020B0604020202020204" charset="0"/>
      <p:regular r:id="rId41"/>
      <p:bold r:id="rId42"/>
      <p:italic r:id="rId43"/>
      <p:boldItalic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48"/>
    <a:srgbClr val="F9C349"/>
    <a:srgbClr val="FBD349"/>
    <a:srgbClr val="8D64AA"/>
    <a:srgbClr val="3EC0B8"/>
    <a:srgbClr val="FAA91C"/>
    <a:srgbClr val="E8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3896"/>
  </p:normalViewPr>
  <p:slideViewPr>
    <p:cSldViewPr snapToGrid="0">
      <p:cViewPr varScale="1">
        <p:scale>
          <a:sx n="107" d="100"/>
          <a:sy n="107" d="100"/>
        </p:scale>
        <p:origin x="1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1:46.677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952 390 16383,'-83'0'0,"-1"0"0,19 0 0,5 0 0,10 0 0,13 0 0,0 0 0,4 0 0,6-1 0,3-2 0,8-1 0,5-1 0,-1-8 0,-4 8 0,-11-9 0,-18 4 0,-13-12 0,-15-13 0,6-6 0,13-1 0,19 3 0,15 8 0,10 5 0,4 8 0,5 6 0,1-5 0,1 4 0,3-4 0,14 7 0,3 3 0,22 5 0,3 0 0,6 2 0,-4 0 0,-13 0 0,-11 0 0,-10 0 0,-1 2 0,4 1 0,-5 0 0,11 2 0,-10 0 0,4 3 0,-7 4 0,-2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3.651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4.478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5.313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6.503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7.322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8.139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8.399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9.110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9.700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10.151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0.570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10.995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13.136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16383,'38'0'0,"-7"0"0,-25 0 0,5 0 0,8 0 0,-4 0 0,5 0 0,-5 0 0,-3 0 0,10 0 0,-11 0 0,5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13.533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13.855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14.043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14.228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14.406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14.559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22.379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22.812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0.971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23.282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23.854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24.283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25.257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27.346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28.282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29.286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1.259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1.657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2.125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2.398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2.803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19:32:03.215"/>
    </inkml:context>
    <inkml:brush xml:id="br0">
      <inkml:brushProperty name="width" value="0.3" units="cm"/>
      <inkml:brushProperty name="height" value="0.6" units="cm"/>
      <inkml:brushProperty name="color" value="#F9C349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361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97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186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748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94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353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09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752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91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76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25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080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62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569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026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073618e6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073618e60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87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52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088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590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41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>
            <a:off x="694663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2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>
            <a:off x="82934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0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>
            <a:off x="0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0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5015275" y="1638875"/>
            <a:ext cx="67083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5009581" y="5057599"/>
            <a:ext cx="671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24911" y="3702600"/>
            <a:ext cx="72090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Aldrich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24900" y="5208400"/>
            <a:ext cx="7209000" cy="112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5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 flipH="1">
            <a:off x="7733975" y="0"/>
            <a:ext cx="386603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/>
          <p:nvPr/>
        </p:nvSpPr>
        <p:spPr>
          <a:xfrm flipH="1">
            <a:off x="8058096" y="2167"/>
            <a:ext cx="4133904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5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 flipH="1">
            <a:off x="9111248" y="1"/>
            <a:ext cx="23739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 flipH="1">
            <a:off x="9449352" y="2167"/>
            <a:ext cx="2742648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5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 flipH="1">
            <a:off x="10422076" y="0"/>
            <a:ext cx="17699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 flipH="1">
            <a:off x="10879068" y="0"/>
            <a:ext cx="1312932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subTitle" idx="1"/>
          </p:nvPr>
        </p:nvSpPr>
        <p:spPr>
          <a:xfrm>
            <a:off x="703211" y="1897325"/>
            <a:ext cx="50232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2"/>
          </p:nvPr>
        </p:nvSpPr>
        <p:spPr>
          <a:xfrm>
            <a:off x="6577664" y="1897325"/>
            <a:ext cx="50232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None/>
              <a:defRPr sz="21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703200" y="517200"/>
            <a:ext cx="10897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3"/>
          </p:nvPr>
        </p:nvSpPr>
        <p:spPr>
          <a:xfrm>
            <a:off x="703200" y="2834350"/>
            <a:ext cx="50229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4"/>
          </p:nvPr>
        </p:nvSpPr>
        <p:spPr>
          <a:xfrm>
            <a:off x="6577653" y="2822600"/>
            <a:ext cx="50232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8"/>
          <p:cNvGrpSpPr/>
          <p:nvPr/>
        </p:nvGrpSpPr>
        <p:grpSpPr>
          <a:xfrm rot="-5400000">
            <a:off x="4774062" y="-560013"/>
            <a:ext cx="2643892" cy="12192152"/>
            <a:chOff x="0" y="0"/>
            <a:chExt cx="2076898" cy="6858000"/>
          </a:xfrm>
        </p:grpSpPr>
        <p:pic>
          <p:nvPicPr>
            <p:cNvPr id="72" name="Google Shape;72;p8" descr="Shape&#10;&#10;Description automatically generated with low confidence"/>
            <p:cNvPicPr preferRelativeResize="0"/>
            <p:nvPr/>
          </p:nvPicPr>
          <p:blipFill rotWithShape="1">
            <a:blip r:embed="rId2">
              <a:alphaModFix amt="19000"/>
            </a:blip>
            <a:srcRect l="4113" t="4761" b="6562"/>
            <a:stretch/>
          </p:blipFill>
          <p:spPr>
            <a:xfrm>
              <a:off x="0" y="0"/>
              <a:ext cx="207689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8"/>
            <p:cNvSpPr/>
            <p:nvPr/>
          </p:nvSpPr>
          <p:spPr>
            <a:xfrm>
              <a:off x="0" y="0"/>
              <a:ext cx="1538813" cy="6852389"/>
            </a:xfrm>
            <a:custGeom>
              <a:avLst/>
              <a:gdLst/>
              <a:ahLst/>
              <a:cxnLst/>
              <a:rect l="l" t="t" r="r" b="b"/>
              <a:pathLst>
                <a:path w="1411755" h="6286595" extrusionOk="0">
                  <a:moveTo>
                    <a:pt x="0" y="6286596"/>
                  </a:moveTo>
                  <a:lnTo>
                    <a:pt x="1114806" y="6286596"/>
                  </a:lnTo>
                  <a:cubicBezTo>
                    <a:pt x="1114901" y="6286596"/>
                    <a:pt x="1114901" y="6286500"/>
                    <a:pt x="1114997" y="6286500"/>
                  </a:cubicBezTo>
                  <a:cubicBezTo>
                    <a:pt x="1749743" y="5858447"/>
                    <a:pt x="1224439" y="4036981"/>
                    <a:pt x="852392" y="3292793"/>
                  </a:cubicBezTo>
                  <a:cubicBezTo>
                    <a:pt x="480346" y="2548604"/>
                    <a:pt x="370904" y="936308"/>
                    <a:pt x="1246346" y="9716"/>
                  </a:cubicBezTo>
                  <a:cubicBezTo>
                    <a:pt x="1246346" y="9716"/>
                    <a:pt x="1243870" y="6096"/>
                    <a:pt x="1239679" y="0"/>
                  </a:cubicBez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subTitle" idx="1"/>
          </p:nvPr>
        </p:nvSpPr>
        <p:spPr>
          <a:xfrm>
            <a:off x="5056206" y="1729975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2"/>
          </p:nvPr>
        </p:nvSpPr>
        <p:spPr>
          <a:xfrm>
            <a:off x="5056206" y="3334868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ubTitle" idx="3"/>
          </p:nvPr>
        </p:nvSpPr>
        <p:spPr>
          <a:xfrm>
            <a:off x="5056206" y="4939762"/>
            <a:ext cx="64068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title"/>
          </p:nvPr>
        </p:nvSpPr>
        <p:spPr>
          <a:xfrm>
            <a:off x="5056200" y="593375"/>
            <a:ext cx="672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body" idx="4"/>
          </p:nvPr>
        </p:nvSpPr>
        <p:spPr>
          <a:xfrm>
            <a:off x="5056200" y="2167925"/>
            <a:ext cx="64068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body" idx="5"/>
          </p:nvPr>
        </p:nvSpPr>
        <p:spPr>
          <a:xfrm>
            <a:off x="5056200" y="3761388"/>
            <a:ext cx="64068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body" idx="6"/>
          </p:nvPr>
        </p:nvSpPr>
        <p:spPr>
          <a:xfrm>
            <a:off x="5056200" y="5353050"/>
            <a:ext cx="64077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12" name="Google Shape;112;p12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>
            <a:off x="694663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2"/>
          <p:cNvSpPr/>
          <p:nvPr/>
        </p:nvSpPr>
        <p:spPr>
          <a:xfrm>
            <a:off x="0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2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>
            <a:off x="82934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2"/>
          <p:cNvSpPr/>
          <p:nvPr/>
        </p:nvSpPr>
        <p:spPr>
          <a:xfrm>
            <a:off x="0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2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>
            <a:off x="0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2"/>
          <p:cNvSpPr/>
          <p:nvPr/>
        </p:nvSpPr>
        <p:spPr>
          <a:xfrm>
            <a:off x="0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7223375" y="2088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subTitle" idx="1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2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3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4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5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1pPr>
            <a:lvl2pPr lvl="1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2pPr>
            <a:lvl3pPr lvl="2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3pPr>
            <a:lvl4pPr lvl="3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4pPr>
            <a:lvl5pPr lvl="4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5pPr>
            <a:lvl6pPr lvl="5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6pPr>
            <a:lvl7pPr lvl="6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7pPr>
            <a:lvl8pPr lvl="7" algn="ctr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8pPr>
            <a:lvl9pPr lvl="8" algn="ctr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2200"/>
              <a:buNone/>
              <a:defRPr sz="22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bril Fatface"/>
              <a:buNone/>
              <a:defRPr sz="40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body" idx="6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7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body" idx="8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body" idx="9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body" idx="13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81" name="Google Shape;181;p18"/>
          <p:cNvGrpSpPr/>
          <p:nvPr/>
        </p:nvGrpSpPr>
        <p:grpSpPr>
          <a:xfrm rot="-5400000">
            <a:off x="4774062" y="-560013"/>
            <a:ext cx="2643892" cy="12192152"/>
            <a:chOff x="0" y="0"/>
            <a:chExt cx="2076898" cy="6858000"/>
          </a:xfrm>
        </p:grpSpPr>
        <p:pic>
          <p:nvPicPr>
            <p:cNvPr id="182" name="Google Shape;182;p18" descr="Shape&#10;&#10;Description automatically generated with low confidence"/>
            <p:cNvPicPr preferRelativeResize="0"/>
            <p:nvPr/>
          </p:nvPicPr>
          <p:blipFill rotWithShape="1">
            <a:blip r:embed="rId2">
              <a:alphaModFix amt="19000"/>
            </a:blip>
            <a:srcRect l="4113" t="4761" b="6562"/>
            <a:stretch/>
          </p:blipFill>
          <p:spPr>
            <a:xfrm>
              <a:off x="0" y="0"/>
              <a:ext cx="207689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18"/>
            <p:cNvSpPr/>
            <p:nvPr/>
          </p:nvSpPr>
          <p:spPr>
            <a:xfrm>
              <a:off x="0" y="0"/>
              <a:ext cx="1538813" cy="6852389"/>
            </a:xfrm>
            <a:custGeom>
              <a:avLst/>
              <a:gdLst/>
              <a:ahLst/>
              <a:cxnLst/>
              <a:rect l="l" t="t" r="r" b="b"/>
              <a:pathLst>
                <a:path w="1411755" h="6286595" extrusionOk="0">
                  <a:moveTo>
                    <a:pt x="0" y="6286596"/>
                  </a:moveTo>
                  <a:lnTo>
                    <a:pt x="1114806" y="6286596"/>
                  </a:lnTo>
                  <a:cubicBezTo>
                    <a:pt x="1114901" y="6286596"/>
                    <a:pt x="1114901" y="6286500"/>
                    <a:pt x="1114997" y="6286500"/>
                  </a:cubicBezTo>
                  <a:cubicBezTo>
                    <a:pt x="1749743" y="5858447"/>
                    <a:pt x="1224439" y="4036981"/>
                    <a:pt x="852392" y="3292793"/>
                  </a:cubicBezTo>
                  <a:cubicBezTo>
                    <a:pt x="480346" y="2548604"/>
                    <a:pt x="370904" y="936308"/>
                    <a:pt x="1246346" y="9716"/>
                  </a:cubicBezTo>
                  <a:cubicBezTo>
                    <a:pt x="1246346" y="9716"/>
                    <a:pt x="1243870" y="6096"/>
                    <a:pt x="1239679" y="0"/>
                  </a:cubicBezTo>
                  <a:lnTo>
                    <a:pt x="0" y="0"/>
                  </a:lnTo>
                  <a:lnTo>
                    <a:pt x="0" y="62865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drich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1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8" name="Google Shape;188;p19" descr="Shape&#10;&#10;Description automatically generated with medium confidence"/>
          <p:cNvPicPr preferRelativeResize="0"/>
          <p:nvPr/>
        </p:nvPicPr>
        <p:blipFill rotWithShape="1">
          <a:blip r:embed="rId2">
            <a:alphaModFix amt="14000"/>
          </a:blip>
          <a:srcRect t="7258" b="6638"/>
          <a:stretch/>
        </p:blipFill>
        <p:spPr>
          <a:xfrm flipH="1">
            <a:off x="6960775" y="0"/>
            <a:ext cx="45365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/>
          <p:nvPr/>
        </p:nvSpPr>
        <p:spPr>
          <a:xfrm flipH="1">
            <a:off x="7346883" y="2167"/>
            <a:ext cx="4845113" cy="6852389"/>
          </a:xfrm>
          <a:custGeom>
            <a:avLst/>
            <a:gdLst/>
            <a:ahLst/>
            <a:cxnLst/>
            <a:rect l="l" t="t" r="r" b="b"/>
            <a:pathLst>
              <a:path w="4445058" h="6286595" extrusionOk="0">
                <a:moveTo>
                  <a:pt x="0" y="0"/>
                </a:moveTo>
                <a:lnTo>
                  <a:pt x="0" y="6286596"/>
                </a:lnTo>
                <a:lnTo>
                  <a:pt x="3499009" y="6286596"/>
                </a:lnTo>
                <a:lnTo>
                  <a:pt x="3500819" y="6286500"/>
                </a:lnTo>
                <a:cubicBezTo>
                  <a:pt x="3500819" y="6286500"/>
                  <a:pt x="4507611" y="6189250"/>
                  <a:pt x="4441984" y="4671727"/>
                </a:cubicBezTo>
                <a:cubicBezTo>
                  <a:pt x="4376262" y="3154204"/>
                  <a:pt x="3157823" y="680942"/>
                  <a:pt x="371960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9" descr="Shape&#10;&#10;Description automatically generated with low confidence"/>
          <p:cNvPicPr preferRelativeResize="0"/>
          <p:nvPr/>
        </p:nvPicPr>
        <p:blipFill rotWithShape="1">
          <a:blip r:embed="rId3">
            <a:alphaModFix amt="19000"/>
          </a:blip>
          <a:srcRect t="7538" b="5610"/>
          <a:stretch/>
        </p:blipFill>
        <p:spPr>
          <a:xfrm flipH="1">
            <a:off x="8576923" y="1"/>
            <a:ext cx="27857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/>
          <p:nvPr/>
        </p:nvSpPr>
        <p:spPr>
          <a:xfrm flipH="1">
            <a:off x="8977495" y="2167"/>
            <a:ext cx="3214502" cy="6852389"/>
          </a:xfrm>
          <a:custGeom>
            <a:avLst/>
            <a:gdLst/>
            <a:ahLst/>
            <a:cxnLst/>
            <a:rect l="l" t="t" r="r" b="b"/>
            <a:pathLst>
              <a:path w="2949084" h="6286595" extrusionOk="0">
                <a:moveTo>
                  <a:pt x="0" y="6286596"/>
                </a:moveTo>
                <a:lnTo>
                  <a:pt x="2742153" y="6286596"/>
                </a:lnTo>
                <a:cubicBezTo>
                  <a:pt x="2742153" y="6286596"/>
                  <a:pt x="2742057" y="6286500"/>
                  <a:pt x="2742057" y="6286500"/>
                </a:cubicBezTo>
                <a:cubicBezTo>
                  <a:pt x="2406491" y="5967889"/>
                  <a:pt x="2085404" y="4956239"/>
                  <a:pt x="2048923" y="3803523"/>
                </a:cubicBezTo>
                <a:cubicBezTo>
                  <a:pt x="2012442" y="2650808"/>
                  <a:pt x="3347561" y="1242727"/>
                  <a:pt x="2829497" y="2477"/>
                </a:cubicBezTo>
                <a:lnTo>
                  <a:pt x="2827211" y="0"/>
                </a:ln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9" descr="Shape&#10;&#10;Description automatically generated with low confidence"/>
          <p:cNvPicPr preferRelativeResize="0"/>
          <p:nvPr/>
        </p:nvPicPr>
        <p:blipFill rotWithShape="1">
          <a:blip r:embed="rId4">
            <a:alphaModFix amt="19000"/>
          </a:blip>
          <a:srcRect l="4113" t="4761" b="6562"/>
          <a:stretch/>
        </p:blipFill>
        <p:spPr>
          <a:xfrm flipH="1">
            <a:off x="10115098" y="0"/>
            <a:ext cx="2076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/>
          <p:nvPr/>
        </p:nvSpPr>
        <p:spPr>
          <a:xfrm flipH="1">
            <a:off x="10653183" y="0"/>
            <a:ext cx="1538813" cy="6852389"/>
          </a:xfrm>
          <a:custGeom>
            <a:avLst/>
            <a:gdLst/>
            <a:ahLst/>
            <a:cxnLst/>
            <a:rect l="l" t="t" r="r" b="b"/>
            <a:pathLst>
              <a:path w="1411755" h="6286595" extrusionOk="0">
                <a:moveTo>
                  <a:pt x="0" y="6286596"/>
                </a:moveTo>
                <a:lnTo>
                  <a:pt x="1114806" y="6286596"/>
                </a:lnTo>
                <a:cubicBezTo>
                  <a:pt x="1114901" y="6286596"/>
                  <a:pt x="1114901" y="6286500"/>
                  <a:pt x="1114997" y="6286500"/>
                </a:cubicBezTo>
                <a:cubicBezTo>
                  <a:pt x="1749743" y="5858447"/>
                  <a:pt x="1224439" y="4036981"/>
                  <a:pt x="852392" y="3292793"/>
                </a:cubicBezTo>
                <a:cubicBezTo>
                  <a:pt x="480346" y="2548604"/>
                  <a:pt x="370904" y="936308"/>
                  <a:pt x="1246346" y="9716"/>
                </a:cubicBezTo>
                <a:cubicBezTo>
                  <a:pt x="1246346" y="9716"/>
                  <a:pt x="1243870" y="6096"/>
                  <a:pt x="1239679" y="0"/>
                </a:cubicBezTo>
                <a:lnTo>
                  <a:pt x="0" y="0"/>
                </a:lnTo>
                <a:lnTo>
                  <a:pt x="0" y="62865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None/>
              <a:defRPr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●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○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■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●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○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■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●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M Sans"/>
              <a:buChar char="○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DM Sans"/>
              <a:buChar char="■"/>
              <a:defRPr sz="1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8" r:id="rId4"/>
    <p:sldLayoutId id="2147483660" r:id="rId5"/>
    <p:sldLayoutId id="2147483664" r:id="rId6"/>
    <p:sldLayoutId id="2147483665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k.com/away.php?utf=1&amp;to=https://github.com/anastasia-1603/MyCas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.xml"/><Relationship Id="rId18" Type="http://schemas.openxmlformats.org/officeDocument/2006/relationships/customXml" Target="../ink/ink14.xml"/><Relationship Id="rId26" Type="http://schemas.openxmlformats.org/officeDocument/2006/relationships/image" Target="../media/image7.png"/><Relationship Id="rId39" Type="http://schemas.openxmlformats.org/officeDocument/2006/relationships/customXml" Target="../ink/ink34.xml"/><Relationship Id="rId21" Type="http://schemas.openxmlformats.org/officeDocument/2006/relationships/customXml" Target="../ink/ink17.xml"/><Relationship Id="rId34" Type="http://schemas.openxmlformats.org/officeDocument/2006/relationships/customXml" Target="../ink/ink29.xml"/><Relationship Id="rId42" Type="http://schemas.openxmlformats.org/officeDocument/2006/relationships/image" Target="../media/image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12.xml"/><Relationship Id="rId20" Type="http://schemas.openxmlformats.org/officeDocument/2006/relationships/customXml" Target="../ink/ink16.xml"/><Relationship Id="rId29" Type="http://schemas.openxmlformats.org/officeDocument/2006/relationships/customXml" Target="../ink/ink24.xml"/><Relationship Id="rId41" Type="http://schemas.openxmlformats.org/officeDocument/2006/relationships/customXml" Target="../ink/ink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customXml" Target="../ink/ink7.xml"/><Relationship Id="rId24" Type="http://schemas.openxmlformats.org/officeDocument/2006/relationships/customXml" Target="../ink/ink20.xml"/><Relationship Id="rId32" Type="http://schemas.openxmlformats.org/officeDocument/2006/relationships/customXml" Target="../ink/ink27.xml"/><Relationship Id="rId37" Type="http://schemas.openxmlformats.org/officeDocument/2006/relationships/customXml" Target="../ink/ink32.xml"/><Relationship Id="rId40" Type="http://schemas.openxmlformats.org/officeDocument/2006/relationships/customXml" Target="../ink/ink35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23" Type="http://schemas.openxmlformats.org/officeDocument/2006/relationships/customXml" Target="../ink/ink19.xml"/><Relationship Id="rId28" Type="http://schemas.openxmlformats.org/officeDocument/2006/relationships/customXml" Target="../ink/ink23.xml"/><Relationship Id="rId36" Type="http://schemas.openxmlformats.org/officeDocument/2006/relationships/customXml" Target="../ink/ink31.xml"/><Relationship Id="rId10" Type="http://schemas.openxmlformats.org/officeDocument/2006/relationships/customXml" Target="../ink/ink6.xml"/><Relationship Id="rId19" Type="http://schemas.openxmlformats.org/officeDocument/2006/relationships/customXml" Target="../ink/ink15.xml"/><Relationship Id="rId31" Type="http://schemas.openxmlformats.org/officeDocument/2006/relationships/customXml" Target="../ink/ink26.xml"/><Relationship Id="rId4" Type="http://schemas.openxmlformats.org/officeDocument/2006/relationships/image" Target="../media/image5.png"/><Relationship Id="rId9" Type="http://schemas.openxmlformats.org/officeDocument/2006/relationships/customXml" Target="../ink/ink5.xml"/><Relationship Id="rId14" Type="http://schemas.openxmlformats.org/officeDocument/2006/relationships/customXml" Target="../ink/ink10.xml"/><Relationship Id="rId22" Type="http://schemas.openxmlformats.org/officeDocument/2006/relationships/customXml" Target="../ink/ink18.xml"/><Relationship Id="rId27" Type="http://schemas.openxmlformats.org/officeDocument/2006/relationships/customXml" Target="../ink/ink22.xml"/><Relationship Id="rId30" Type="http://schemas.openxmlformats.org/officeDocument/2006/relationships/customXml" Target="../ink/ink25.xml"/><Relationship Id="rId35" Type="http://schemas.openxmlformats.org/officeDocument/2006/relationships/customXml" Target="../ink/ink30.xml"/><Relationship Id="rId43" Type="http://schemas.openxmlformats.org/officeDocument/2006/relationships/image" Target="../media/image8.png"/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5" Type="http://schemas.openxmlformats.org/officeDocument/2006/relationships/customXml" Target="../ink/ink21.xml"/><Relationship Id="rId33" Type="http://schemas.openxmlformats.org/officeDocument/2006/relationships/customXml" Target="../ink/ink28.xml"/><Relationship Id="rId38" Type="http://schemas.openxmlformats.org/officeDocument/2006/relationships/customXml" Target="../ink/ink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3699979" y="170411"/>
            <a:ext cx="9034462" cy="21330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RU" sz="4400" b="0" i="0" u="none" strike="noStrike" dirty="0">
                <a:solidFill>
                  <a:schemeClr val="tx1"/>
                </a:solidFill>
                <a:effectLst/>
                <a:latin typeface="+mj-lt"/>
              </a:rPr>
              <a:t>Мобильное</a:t>
            </a:r>
            <a:r>
              <a:rPr lang="ru-RU" sz="4400" b="0" i="0" u="none" strike="noStrike" dirty="0">
                <a:solidFill>
                  <a:schemeClr val="tx1"/>
                </a:solidFill>
                <a:effectLst/>
                <a:latin typeface=""/>
              </a:rPr>
              <a:t> приложение для ведения домашнего бюджета </a:t>
            </a:r>
            <a:br>
              <a:rPr lang="ru-RU" sz="4000" b="0" i="0" u="none" strike="noStrike" dirty="0">
                <a:solidFill>
                  <a:schemeClr val="bg1"/>
                </a:solidFill>
                <a:effectLst/>
                <a:latin typeface=""/>
              </a:rPr>
            </a:br>
            <a:r>
              <a:rPr lang="en" sz="6000" i="0" u="none" strike="noStrike" dirty="0">
                <a:solidFill>
                  <a:srgbClr val="FBD349"/>
                </a:solidFill>
                <a:effectLst/>
                <a:latin typeface="+mj-lt"/>
              </a:rPr>
              <a:t>M</a:t>
            </a:r>
            <a:r>
              <a:rPr lang="en-US" sz="6000" dirty="0" err="1">
                <a:solidFill>
                  <a:srgbClr val="FBD349"/>
                </a:solidFill>
                <a:latin typeface="+mj-lt"/>
              </a:rPr>
              <a:t>yCash</a:t>
            </a:r>
            <a:br>
              <a:rPr lang="en" b="0" i="0" u="none" strike="noStrike" dirty="0">
                <a:solidFill>
                  <a:schemeClr val="accent1"/>
                </a:solidFill>
                <a:effectLst/>
                <a:latin typeface=""/>
              </a:rPr>
            </a:br>
            <a:br>
              <a:rPr lang="en" dirty="0">
                <a:solidFill>
                  <a:schemeClr val="bg1"/>
                </a:solidFill>
                <a:latin typeface=""/>
              </a:rPr>
            </a:br>
            <a:br>
              <a:rPr lang="en" dirty="0">
                <a:solidFill>
                  <a:schemeClr val="bg1"/>
                </a:solidFill>
                <a:latin typeface=""/>
              </a:rPr>
            </a:br>
            <a:endParaRPr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1"/>
          </p:nvPr>
        </p:nvSpPr>
        <p:spPr>
          <a:xfrm>
            <a:off x="5734372" y="3595607"/>
            <a:ext cx="6457627" cy="12708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Подготовили студенты 3 курса ФКН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chemeClr val="tx1"/>
                </a:solidFill>
                <a:latin typeface="+mn-lt"/>
              </a:rPr>
              <a:t>Команда</a:t>
            </a: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 3-5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endParaRPr lang="ru-RU" sz="800" dirty="0">
              <a:solidFill>
                <a:schemeClr val="tx1"/>
              </a:solidFill>
              <a:latin typeface="+mn-lt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Лазуткина Анастасия Алексеевна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Трунова</a:t>
            </a: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 Анастасия Михайловна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Гараба</a:t>
            </a: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 Владислава Ионовна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Рощупкин</a:t>
            </a: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 Ярослав Александрович</a:t>
            </a:r>
          </a:p>
          <a:p>
            <a:br>
              <a:rPr lang="ru-RU" dirty="0">
                <a:solidFill>
                  <a:schemeClr val="tx1"/>
                </a:solidFill>
              </a:rPr>
            </a:br>
            <a:br>
              <a:rPr lang="ru-RU" dirty="0">
                <a:solidFill>
                  <a:schemeClr val="tx1"/>
                </a:solidFill>
              </a:rPr>
            </a:br>
            <a:endParaRPr lang="ru-RU" b="0" i="0" u="none" strike="noStrike" dirty="0">
              <a:solidFill>
                <a:schemeClr val="tx1"/>
              </a:solidFill>
              <a:effectLst/>
            </a:endParaRPr>
          </a:p>
          <a:p>
            <a:br>
              <a:rPr lang="ru-RU" dirty="0"/>
            </a:br>
            <a:br>
              <a:rPr lang="ru-RU" dirty="0"/>
            </a:br>
            <a:endParaRPr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BAB436A-AF5C-BD45-AE1B-E4051A006E37}"/>
              </a:ext>
            </a:extLst>
          </p:cNvPr>
          <p:cNvSpPr/>
          <p:nvPr/>
        </p:nvSpPr>
        <p:spPr>
          <a:xfrm>
            <a:off x="0" y="5584122"/>
            <a:ext cx="362968" cy="1214547"/>
          </a:xfrm>
          <a:prstGeom prst="rect">
            <a:avLst/>
          </a:prstGeom>
          <a:solidFill>
            <a:srgbClr val="FFE1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5"/>
          <p:cNvSpPr txBox="1">
            <a:spLocks noGrp="1"/>
          </p:cNvSpPr>
          <p:nvPr>
            <p:ph type="title"/>
          </p:nvPr>
        </p:nvSpPr>
        <p:spPr>
          <a:xfrm>
            <a:off x="158425" y="78139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"/>
              </a:rPr>
              <a:t>Клиентская часть</a:t>
            </a:r>
          </a:p>
        </p:txBody>
      </p:sp>
      <p:pic>
        <p:nvPicPr>
          <p:cNvPr id="4" name="Google Shape;337;p29">
            <a:extLst>
              <a:ext uri="{FF2B5EF4-FFF2-40B4-BE49-F238E27FC236}">
                <a16:creationId xmlns:a16="http://schemas.microsoft.com/office/drawing/2014/main" id="{E6AAB388-8EC1-E24A-B10C-DAF3FCEFA9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397" y="2423908"/>
            <a:ext cx="5097165" cy="12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6;p29">
            <a:extLst>
              <a:ext uri="{FF2B5EF4-FFF2-40B4-BE49-F238E27FC236}">
                <a16:creationId xmlns:a16="http://schemas.microsoft.com/office/drawing/2014/main" id="{5AC94CE8-56D1-AF4D-9C08-1961AF76C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5112" y="2136982"/>
            <a:ext cx="2984360" cy="17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1A16B5A-E11A-EF46-BC62-734D631815C7}"/>
              </a:ext>
            </a:extLst>
          </p:cNvPr>
          <p:cNvSpPr/>
          <p:nvPr/>
        </p:nvSpPr>
        <p:spPr>
          <a:xfrm>
            <a:off x="0" y="6094500"/>
            <a:ext cx="12192000" cy="76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E769B-90DC-0744-BE7A-90A66625F391}"/>
              </a:ext>
            </a:extLst>
          </p:cNvPr>
          <p:cNvSpPr txBox="1"/>
          <p:nvPr/>
        </p:nvSpPr>
        <p:spPr>
          <a:xfrm>
            <a:off x="0" y="6457889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1003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5"/>
          <p:cNvSpPr txBox="1">
            <a:spLocks noGrp="1"/>
          </p:cNvSpPr>
          <p:nvPr>
            <p:ph type="title"/>
          </p:nvPr>
        </p:nvSpPr>
        <p:spPr>
          <a:xfrm>
            <a:off x="158425" y="78139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"/>
              </a:rPr>
              <a:t>Паттерн </a:t>
            </a:r>
            <a:r>
              <a:rPr lang="en-US" sz="4800" dirty="0">
                <a:latin typeface=""/>
              </a:rPr>
              <a:t>MVVM</a:t>
            </a:r>
            <a:endParaRPr lang="ru-RU" sz="4800" dirty="0">
              <a:latin typeface="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D642929-A61A-894C-A6E2-27323534C54D}"/>
              </a:ext>
            </a:extLst>
          </p:cNvPr>
          <p:cNvSpPr/>
          <p:nvPr/>
        </p:nvSpPr>
        <p:spPr>
          <a:xfrm>
            <a:off x="0" y="6094500"/>
            <a:ext cx="12192000" cy="76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3374872-8FC8-504F-A70A-04B9DF4864A4}"/>
              </a:ext>
            </a:extLst>
          </p:cNvPr>
          <p:cNvSpPr/>
          <p:nvPr/>
        </p:nvSpPr>
        <p:spPr>
          <a:xfrm>
            <a:off x="607312" y="2595005"/>
            <a:ext cx="2122098" cy="1435233"/>
          </a:xfrm>
          <a:prstGeom prst="rect">
            <a:avLst/>
          </a:prstGeom>
          <a:solidFill>
            <a:srgbClr val="FAA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View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8D54673-6BB6-8448-9F64-75750956ABBC}"/>
              </a:ext>
            </a:extLst>
          </p:cNvPr>
          <p:cNvSpPr/>
          <p:nvPr/>
        </p:nvSpPr>
        <p:spPr>
          <a:xfrm>
            <a:off x="4355241" y="2610545"/>
            <a:ext cx="3646960" cy="1404151"/>
          </a:xfrm>
          <a:prstGeom prst="rect">
            <a:avLst/>
          </a:prstGeom>
          <a:solidFill>
            <a:srgbClr val="3EC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ViewModel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47B8A1-835B-044C-B3AB-86596E075108}"/>
              </a:ext>
            </a:extLst>
          </p:cNvPr>
          <p:cNvSpPr/>
          <p:nvPr/>
        </p:nvSpPr>
        <p:spPr>
          <a:xfrm>
            <a:off x="9562342" y="2595005"/>
            <a:ext cx="2122098" cy="1435233"/>
          </a:xfrm>
          <a:prstGeom prst="rect">
            <a:avLst/>
          </a:prstGeom>
          <a:solidFill>
            <a:srgbClr val="8D6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Model</a:t>
            </a:r>
            <a:endParaRPr lang="ru-RU" sz="3200" dirty="0">
              <a:solidFill>
                <a:schemeClr val="bg1"/>
              </a:solidFill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32C86D0-9996-5A4D-8336-0CEEB0911F9E}"/>
              </a:ext>
            </a:extLst>
          </p:cNvPr>
          <p:cNvCxnSpPr>
            <a:cxnSpLocks/>
          </p:cNvCxnSpPr>
          <p:nvPr/>
        </p:nvCxnSpPr>
        <p:spPr>
          <a:xfrm flipV="1">
            <a:off x="2729408" y="2863163"/>
            <a:ext cx="1625831" cy="1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2DC1AF8-45E7-6845-AEBF-AC3DFC2085F6}"/>
              </a:ext>
            </a:extLst>
          </p:cNvPr>
          <p:cNvCxnSpPr/>
          <p:nvPr/>
        </p:nvCxnSpPr>
        <p:spPr>
          <a:xfrm flipV="1">
            <a:off x="2729409" y="3758592"/>
            <a:ext cx="1625831" cy="1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9C81032-E3D7-DE45-932E-8ECD5C1DC07A}"/>
              </a:ext>
            </a:extLst>
          </p:cNvPr>
          <p:cNvCxnSpPr>
            <a:cxnSpLocks/>
          </p:cNvCxnSpPr>
          <p:nvPr/>
        </p:nvCxnSpPr>
        <p:spPr>
          <a:xfrm flipV="1">
            <a:off x="7936511" y="2857652"/>
            <a:ext cx="1625831" cy="1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E224F74-84E3-AA43-B99B-18211E668B82}"/>
              </a:ext>
            </a:extLst>
          </p:cNvPr>
          <p:cNvCxnSpPr/>
          <p:nvPr/>
        </p:nvCxnSpPr>
        <p:spPr>
          <a:xfrm flipV="1">
            <a:off x="7936512" y="3753081"/>
            <a:ext cx="1625831" cy="1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1D53DF-B2DD-D34F-9418-9EBD4E622215}"/>
              </a:ext>
            </a:extLst>
          </p:cNvPr>
          <p:cNvSpPr txBox="1"/>
          <p:nvPr/>
        </p:nvSpPr>
        <p:spPr>
          <a:xfrm>
            <a:off x="2663717" y="1675787"/>
            <a:ext cx="1757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привязка</a:t>
            </a:r>
            <a:r>
              <a:rPr lang="ru-RU" sz="2000" dirty="0"/>
              <a:t> </a:t>
            </a:r>
          </a:p>
          <a:p>
            <a:pPr algn="ctr"/>
            <a:r>
              <a:rPr lang="ru-RU" sz="2800" dirty="0"/>
              <a:t>данных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6A932-3376-7F4C-93A3-F794B44E0878}"/>
              </a:ext>
            </a:extLst>
          </p:cNvPr>
          <p:cNvSpPr txBox="1"/>
          <p:nvPr/>
        </p:nvSpPr>
        <p:spPr>
          <a:xfrm>
            <a:off x="7736167" y="1626389"/>
            <a:ext cx="20265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получение</a:t>
            </a:r>
            <a:r>
              <a:rPr lang="ru-RU" sz="2000" dirty="0"/>
              <a:t> </a:t>
            </a:r>
          </a:p>
          <a:p>
            <a:pPr algn="ctr"/>
            <a:r>
              <a:rPr lang="ru-RU" sz="2800" dirty="0"/>
              <a:t>данных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FF5379-C64C-CA45-AAF7-E8FC2426CC90}"/>
              </a:ext>
            </a:extLst>
          </p:cNvPr>
          <p:cNvSpPr txBox="1"/>
          <p:nvPr/>
        </p:nvSpPr>
        <p:spPr>
          <a:xfrm>
            <a:off x="2694174" y="3972454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команды</a:t>
            </a:r>
            <a:r>
              <a:rPr lang="ru-RU" sz="20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0839F-2F3D-BE4B-A8FD-3EA0BBB6863B}"/>
              </a:ext>
            </a:extLst>
          </p:cNvPr>
          <p:cNvSpPr txBox="1"/>
          <p:nvPr/>
        </p:nvSpPr>
        <p:spPr>
          <a:xfrm>
            <a:off x="7572661" y="3985357"/>
            <a:ext cx="21900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обновление</a:t>
            </a:r>
          </a:p>
          <a:p>
            <a:pPr algn="ctr"/>
            <a:r>
              <a:rPr lang="ru-RU" sz="2800" dirty="0"/>
              <a:t>модели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884CE-C875-9B42-82C3-74DC6B0681B2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6415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0" y="192471"/>
            <a:ext cx="1207008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Первый вход в приложение</a:t>
            </a:r>
            <a:endParaRPr sz="4800" dirty="0">
              <a:latin typeface="+mj-l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F282B01-E43A-B848-9727-86C58D92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03" y="1296000"/>
            <a:ext cx="2650250" cy="5210391"/>
          </a:xfrm>
          <a:prstGeom prst="rect">
            <a:avLst/>
          </a:prstGeom>
          <a:blipFill dpi="0" rotWithShape="1">
            <a:blip r:embed="rId4"/>
            <a:srcRect/>
            <a:stretch>
              <a:fillRect l="7000" t="3000" r="7000"/>
            </a:stretch>
          </a:blipFill>
          <a:effectLst>
            <a:softEdge rad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36D8E5-605D-624E-A1CF-D20183653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81" y="1296000"/>
            <a:ext cx="2650250" cy="5210391"/>
          </a:xfrm>
          <a:prstGeom prst="rect">
            <a:avLst/>
          </a:prstGeom>
          <a:blipFill dpi="0" rotWithShape="1">
            <a:blip r:embed="rId5"/>
            <a:srcRect/>
            <a:stretch>
              <a:fillRect l="7000" t="3000" r="7000" b="3000"/>
            </a:stretch>
          </a:blipFill>
          <a:effectLst>
            <a:softEdge rad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3E7B9F-F1B0-AF40-865B-1F12BB3C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660" y="1296000"/>
            <a:ext cx="2650250" cy="5210391"/>
          </a:xfrm>
          <a:prstGeom prst="rect">
            <a:avLst/>
          </a:prstGeom>
          <a:blipFill>
            <a:blip r:embed="rId6"/>
            <a:stretch>
              <a:fillRect l="7000" t="3000" r="7000" b="3000"/>
            </a:stretch>
          </a:blipFill>
          <a:effectLst>
            <a:softEdge rad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A9BC7A-6331-BA4E-8AB4-101CEEA8C939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-1" y="192471"/>
            <a:ext cx="12192001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-RU" sz="4800" dirty="0">
                <a:latin typeface="+mj-lt"/>
                <a:ea typeface="Roboto"/>
                <a:cs typeface="Roboto"/>
                <a:sym typeface="Roboto"/>
              </a:rPr>
              <a:t>Добавление доходо</a:t>
            </a:r>
            <a:r>
              <a:rPr lang="ru-RU" sz="4800" dirty="0">
                <a:latin typeface="Roboto"/>
                <a:ea typeface="Roboto"/>
                <a:cs typeface="Roboto"/>
                <a:sym typeface="Roboto"/>
              </a:rPr>
              <a:t>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A45897-0023-C64E-A4E3-AE564123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63" y="1092885"/>
            <a:ext cx="2650250" cy="5210391"/>
          </a:xfrm>
          <a:prstGeom prst="rect">
            <a:avLst/>
          </a:prstGeom>
          <a:blipFill dpi="0" rotWithShape="1">
            <a:blip r:embed="rId4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8D6428-A449-D049-9E13-CC954DAC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303" y="1092885"/>
            <a:ext cx="2650250" cy="5210391"/>
          </a:xfrm>
          <a:prstGeom prst="rect">
            <a:avLst/>
          </a:prstGeom>
          <a:blipFill dpi="0" rotWithShape="1">
            <a:blip r:embed="rId5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C3A6ED-8CEC-3A4B-82C2-C733D38A2F02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18018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-1" y="192471"/>
            <a:ext cx="12192001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-RU" sz="4800" dirty="0">
                <a:latin typeface="+mj-lt"/>
                <a:ea typeface="Roboto"/>
                <a:cs typeface="Roboto"/>
                <a:sym typeface="Roboto"/>
              </a:rPr>
              <a:t>Добавление расходов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A45897-0023-C64E-A4E3-AE564123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63" y="1092885"/>
            <a:ext cx="2650250" cy="5210391"/>
          </a:xfrm>
          <a:prstGeom prst="rect">
            <a:avLst/>
          </a:prstGeom>
          <a:blipFill dpi="0" rotWithShape="1">
            <a:blip r:embed="rId4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8D6428-A449-D049-9E13-CC954DAC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303" y="1092885"/>
            <a:ext cx="2650250" cy="5210391"/>
          </a:xfrm>
          <a:prstGeom prst="rect">
            <a:avLst/>
          </a:prstGeom>
          <a:blipFill dpi="0" rotWithShape="1">
            <a:blip r:embed="rId5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E3AD8-65C9-0D4E-B0FF-8729850F8A6B}"/>
              </a:ext>
            </a:extLst>
          </p:cNvPr>
          <p:cNvSpPr txBox="1"/>
          <p:nvPr/>
        </p:nvSpPr>
        <p:spPr>
          <a:xfrm>
            <a:off x="-1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85700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-1" y="192471"/>
            <a:ext cx="12192001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-RU" sz="4800" dirty="0">
                <a:latin typeface="+mj-lt"/>
                <a:ea typeface="Roboto"/>
                <a:cs typeface="Roboto"/>
                <a:sym typeface="Roboto"/>
              </a:rPr>
              <a:t>Превышение лимита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A45897-0023-C64E-A4E3-AE564123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63" y="1092885"/>
            <a:ext cx="2650250" cy="5210391"/>
          </a:xfrm>
          <a:prstGeom prst="rect">
            <a:avLst/>
          </a:prstGeom>
          <a:blipFill dpi="0" rotWithShape="1">
            <a:blip r:embed="rId4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8D6428-A449-D049-9E13-CC954DAC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303" y="1092885"/>
            <a:ext cx="2650250" cy="5210391"/>
          </a:xfrm>
          <a:prstGeom prst="rect">
            <a:avLst/>
          </a:prstGeom>
          <a:blipFill dpi="0" rotWithShape="1">
            <a:blip r:embed="rId5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E3AD8-65C9-0D4E-B0FF-8729850F8A6B}"/>
              </a:ext>
            </a:extLst>
          </p:cNvPr>
          <p:cNvSpPr txBox="1"/>
          <p:nvPr/>
        </p:nvSpPr>
        <p:spPr>
          <a:xfrm>
            <a:off x="-1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905739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-1" y="192471"/>
            <a:ext cx="12192001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-RU" sz="4800" dirty="0">
                <a:latin typeface="+mj-lt"/>
                <a:ea typeface="Roboto"/>
                <a:cs typeface="Roboto"/>
                <a:sym typeface="Roboto"/>
              </a:rPr>
              <a:t>Просмотр всех операций за месяц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A45897-0023-C64E-A4E3-AE564123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006" y="1260000"/>
            <a:ext cx="2650250" cy="5210391"/>
          </a:xfrm>
          <a:prstGeom prst="rect">
            <a:avLst/>
          </a:prstGeom>
          <a:blipFill dpi="0" rotWithShape="1">
            <a:blip r:embed="rId4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4D02C4-D394-3C44-B90F-4C0E9FABD044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7068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0" y="140160"/>
            <a:ext cx="12146158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-RU" sz="4800" dirty="0">
                <a:latin typeface="+mj-lt"/>
                <a:ea typeface="Roboto"/>
                <a:cs typeface="Roboto"/>
                <a:sym typeface="Roboto"/>
              </a:rPr>
              <a:t>Прогноз на следующий месяц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A45897-0023-C64E-A4E3-AE564123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006" y="1231170"/>
            <a:ext cx="2650250" cy="5210391"/>
          </a:xfrm>
          <a:prstGeom prst="rect">
            <a:avLst/>
          </a:prstGeom>
          <a:blipFill dpi="0" rotWithShape="1">
            <a:blip r:embed="rId4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C0A73F-9C22-C24B-9CC7-B6A6FC6DBF01}"/>
              </a:ext>
            </a:extLst>
          </p:cNvPr>
          <p:cNvSpPr txBox="1"/>
          <p:nvPr/>
        </p:nvSpPr>
        <p:spPr>
          <a:xfrm>
            <a:off x="0" y="6441561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5215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-31559" y="0"/>
            <a:ext cx="12360729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Редактирование категорий </a:t>
            </a:r>
            <a:endParaRPr sz="4800" dirty="0">
              <a:latin typeface="+mj-l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F282B01-E43A-B848-9727-86C58D92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97" y="1247499"/>
            <a:ext cx="2650250" cy="5210391"/>
          </a:xfrm>
          <a:prstGeom prst="rect">
            <a:avLst/>
          </a:prstGeom>
          <a:blipFill dpi="0" rotWithShape="1">
            <a:blip r:embed="rId4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36D8E5-605D-624E-A1CF-D20183653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875" y="1247499"/>
            <a:ext cx="2650250" cy="5210391"/>
          </a:xfrm>
          <a:prstGeom prst="rect">
            <a:avLst/>
          </a:prstGeom>
          <a:blipFill dpi="0" rotWithShape="1">
            <a:blip r:embed="rId5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3E7B9F-F1B0-AF40-865B-1F12BB3C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854" y="1247499"/>
            <a:ext cx="2650250" cy="5210391"/>
          </a:xfrm>
          <a:prstGeom prst="rect">
            <a:avLst/>
          </a:prstGeom>
          <a:blipFill dpi="0" rotWithShape="1">
            <a:blip r:embed="rId6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AF42A-D796-E64D-A380-FC33B5C67E44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76487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-1" y="192471"/>
            <a:ext cx="12192001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-RU" sz="4800" dirty="0">
                <a:latin typeface="+mj-lt"/>
                <a:ea typeface="Roboto"/>
                <a:cs typeface="Roboto"/>
                <a:sym typeface="Roboto"/>
              </a:rPr>
              <a:t>Редактирование категорий</a:t>
            </a:r>
            <a:br>
              <a:rPr lang="ru-RU" sz="4800" dirty="0">
                <a:latin typeface="+mj-lt"/>
                <a:ea typeface="Roboto"/>
                <a:cs typeface="Roboto"/>
                <a:sym typeface="Roboto"/>
              </a:rPr>
            </a:br>
            <a:endParaRPr lang="ru-RU" sz="4800" dirty="0"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A45897-0023-C64E-A4E3-AE564123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63" y="1092885"/>
            <a:ext cx="2650250" cy="5210391"/>
          </a:xfrm>
          <a:prstGeom prst="rect">
            <a:avLst/>
          </a:prstGeom>
          <a:blipFill dpi="0" rotWithShape="1">
            <a:blip r:embed="rId4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8D6428-A449-D049-9E13-CC954DAC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303" y="1092885"/>
            <a:ext cx="2650250" cy="5210391"/>
          </a:xfrm>
          <a:prstGeom prst="rect">
            <a:avLst/>
          </a:prstGeom>
          <a:blipFill dpi="0" rotWithShape="1">
            <a:blip r:embed="rId5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E3AD8-65C9-0D4E-B0FF-8729850F8A6B}"/>
              </a:ext>
            </a:extLst>
          </p:cNvPr>
          <p:cNvSpPr txBox="1"/>
          <p:nvPr/>
        </p:nvSpPr>
        <p:spPr>
          <a:xfrm>
            <a:off x="-1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37348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82437BD4-6FB4-B348-96C7-6A58E0C7C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287142"/>
              </p:ext>
            </p:extLst>
          </p:nvPr>
        </p:nvGraphicFramePr>
        <p:xfrm>
          <a:off x="0" y="821358"/>
          <a:ext cx="12192000" cy="6036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1749414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997477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32229560"/>
                    </a:ext>
                  </a:extLst>
                </a:gridCol>
              </a:tblGrid>
              <a:tr h="44783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Участник проекта</a:t>
                      </a:r>
                    </a:p>
                  </a:txBody>
                  <a:tcPr>
                    <a:solidFill>
                      <a:schemeClr val="accent1">
                        <a:alpha val="6424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Роль</a:t>
                      </a:r>
                    </a:p>
                  </a:txBody>
                  <a:tcPr>
                    <a:solidFill>
                      <a:schemeClr val="accent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Задачи</a:t>
                      </a:r>
                    </a:p>
                  </a:txBody>
                  <a:tcPr>
                    <a:solidFill>
                      <a:schemeClr val="accent1">
                        <a:alpha val="70668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235"/>
                  </a:ext>
                </a:extLst>
              </a:tr>
              <a:tr h="2013282"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Анастасия Лазуткина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Team Leader</a:t>
                      </a:r>
                    </a:p>
                    <a:p>
                      <a:pPr algn="ctr" rtl="0"/>
                      <a:r>
                        <a:rPr lang="en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Project manager</a:t>
                      </a:r>
                    </a:p>
                    <a:p>
                      <a:pPr algn="ctr" rtl="0"/>
                      <a:r>
                        <a:rPr lang="en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Frontend developer</a:t>
                      </a:r>
                    </a:p>
                    <a:p>
                      <a:pPr algn="ctr"/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Ведение проекта</a:t>
                      </a:r>
                    </a:p>
                    <a:p>
                      <a:pPr algn="ctr" rtl="0"/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Написание технического задания</a:t>
                      </a:r>
                    </a:p>
                    <a:p>
                      <a:pPr algn="ctr" rtl="0"/>
                      <a:r>
                        <a:rPr lang="en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Frontend-</a:t>
                      </a:r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разработка</a:t>
                      </a:r>
                    </a:p>
                    <a:p>
                      <a:pPr algn="ctr" rtl="0"/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Подключение аналитики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454381"/>
                  </a:ext>
                </a:extLst>
              </a:tr>
              <a:tr h="806105"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Анастасия </a:t>
                      </a:r>
                      <a:r>
                        <a:rPr lang="ru-RU" sz="2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Трунова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Technical writer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Написание курсовой работы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849982"/>
                  </a:ext>
                </a:extLst>
              </a:tr>
              <a:tr h="1522642"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Владислава </a:t>
                      </a:r>
                      <a:r>
                        <a:rPr lang="ru-RU" sz="2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Гараба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UI/UX Designer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Создание дизайна приложения</a:t>
                      </a:r>
                    </a:p>
                    <a:p>
                      <a:pPr algn="ctr" rtl="0"/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Разработка макетов</a:t>
                      </a:r>
                    </a:p>
                    <a:p>
                      <a:pPr algn="ctr"/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234890"/>
                  </a:ext>
                </a:extLst>
              </a:tr>
              <a:tr h="1164373">
                <a:tc>
                  <a:txBody>
                    <a:bodyPr/>
                    <a:lstStyle/>
                    <a:p>
                      <a:pPr algn="ctr"/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Ярослав </a:t>
                      </a:r>
                      <a:r>
                        <a:rPr lang="ru-RU" sz="2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Рощупкин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Backend developer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Backend-</a:t>
                      </a:r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разработка</a:t>
                      </a:r>
                    </a:p>
                    <a:p>
                      <a:pPr algn="ctr" rtl="0"/>
                      <a:r>
                        <a:rPr lang="ru-RU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Развертка</a:t>
                      </a:r>
                    </a:p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Разработка тестов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0799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799DFC-EF22-B84B-978C-3D0800F027DA}"/>
              </a:ext>
            </a:extLst>
          </p:cNvPr>
          <p:cNvSpPr txBox="1"/>
          <p:nvPr/>
        </p:nvSpPr>
        <p:spPr>
          <a:xfrm>
            <a:off x="0" y="0"/>
            <a:ext cx="120664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accent1"/>
                </a:solidFill>
                <a:latin typeface="+mj-lt"/>
              </a:rPr>
              <a:t>Распределение ролей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6DE301-F342-E340-B95D-C1B26406F5C5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-1" y="192471"/>
            <a:ext cx="12192001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ru-RU" sz="4800" dirty="0">
                <a:latin typeface="+mj-lt"/>
                <a:ea typeface="Roboto"/>
                <a:cs typeface="Roboto"/>
                <a:sym typeface="Roboto"/>
              </a:rPr>
              <a:t>Редактирование счетов</a:t>
            </a:r>
            <a:br>
              <a:rPr lang="ru-RU" sz="4800" dirty="0">
                <a:latin typeface="+mj-lt"/>
                <a:ea typeface="Roboto"/>
                <a:cs typeface="Roboto"/>
                <a:sym typeface="Roboto"/>
              </a:rPr>
            </a:br>
            <a:endParaRPr lang="ru-RU" sz="4800" dirty="0"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A45897-0023-C64E-A4E3-AE564123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063" y="1092885"/>
            <a:ext cx="2650250" cy="5210391"/>
          </a:xfrm>
          <a:prstGeom prst="rect">
            <a:avLst/>
          </a:prstGeom>
          <a:blipFill dpi="0" rotWithShape="1">
            <a:blip r:embed="rId4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E8D6428-A449-D049-9E13-CC954DAC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303" y="1092885"/>
            <a:ext cx="2650250" cy="5210391"/>
          </a:xfrm>
          <a:prstGeom prst="rect">
            <a:avLst/>
          </a:prstGeom>
          <a:blipFill dpi="0" rotWithShape="1">
            <a:blip r:embed="rId5"/>
            <a:srcRect/>
            <a:stretch>
              <a:fillRect l="7000" t="3000" r="7000" b="4000"/>
            </a:stretch>
          </a:blipFill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E3AD8-65C9-0D4E-B0FF-8729850F8A6B}"/>
              </a:ext>
            </a:extLst>
          </p:cNvPr>
          <p:cNvSpPr txBox="1"/>
          <p:nvPr/>
        </p:nvSpPr>
        <p:spPr>
          <a:xfrm>
            <a:off x="-1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571853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>
            <a:spLocks noGrp="1"/>
          </p:cNvSpPr>
          <p:nvPr>
            <p:ph type="title"/>
          </p:nvPr>
        </p:nvSpPr>
        <p:spPr>
          <a:xfrm>
            <a:off x="0" y="192471"/>
            <a:ext cx="1207008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Статистика по счету</a:t>
            </a:r>
            <a:endParaRPr sz="4800" dirty="0">
              <a:latin typeface="+mj-lt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F282B01-E43A-B848-9727-86C58D92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03" y="1296000"/>
            <a:ext cx="2650250" cy="5210391"/>
          </a:xfrm>
          <a:prstGeom prst="rect">
            <a:avLst/>
          </a:prstGeom>
          <a:blipFill dpi="0" rotWithShape="1">
            <a:blip r:embed="rId4"/>
            <a:srcRect/>
            <a:stretch>
              <a:fillRect l="7000" t="3000" r="7000" b="3000"/>
            </a:stretch>
          </a:blipFill>
          <a:effectLst>
            <a:softEdge rad="0"/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F36D8E5-605D-624E-A1CF-D20183653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81" y="1296000"/>
            <a:ext cx="2650250" cy="5210391"/>
          </a:xfrm>
          <a:prstGeom prst="rect">
            <a:avLst/>
          </a:prstGeom>
          <a:blipFill dpi="0" rotWithShape="1">
            <a:blip r:embed="rId5"/>
            <a:srcRect/>
            <a:stretch>
              <a:fillRect l="7000" t="3000" r="7000" b="3000"/>
            </a:stretch>
          </a:blipFill>
          <a:effectLst>
            <a:softEdge rad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3E7B9F-F1B0-AF40-865B-1F12BB3C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660" y="1296000"/>
            <a:ext cx="2650250" cy="5210391"/>
          </a:xfrm>
          <a:prstGeom prst="rect">
            <a:avLst/>
          </a:prstGeom>
          <a:blipFill>
            <a:blip r:embed="rId6"/>
            <a:stretch>
              <a:fillRect l="7000" t="3000" r="7000" b="3000"/>
            </a:stretch>
          </a:blipFill>
          <a:effectLst>
            <a:softEdge rad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A9BC7A-6331-BA4E-8AB4-101CEEA8C939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028981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subTitle" idx="1"/>
          </p:nvPr>
        </p:nvSpPr>
        <p:spPr>
          <a:xfrm>
            <a:off x="5056206" y="1577575"/>
            <a:ext cx="6406800" cy="4687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</a:pPr>
            <a:endParaRPr lang="ru-RU" sz="20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sz="2000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0" y="136711"/>
            <a:ext cx="12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Панель администратора</a:t>
            </a:r>
            <a:endParaRPr sz="4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20C8C-7F94-A440-B36F-AA31D090184D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22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642447-9353-47DB-8D4C-1BF23A5CC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4" y="1352325"/>
            <a:ext cx="5499658" cy="368942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F3C883-0CC6-4FA9-8B13-0DB57D94C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07" y="1352325"/>
            <a:ext cx="5748099" cy="51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subTitle" idx="1"/>
          </p:nvPr>
        </p:nvSpPr>
        <p:spPr>
          <a:xfrm>
            <a:off x="5056206" y="1577575"/>
            <a:ext cx="6406800" cy="4687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</a:pPr>
            <a:endParaRPr lang="ru-RU" sz="20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sz="2000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0" y="136711"/>
            <a:ext cx="12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Метрики</a:t>
            </a:r>
            <a:endParaRPr sz="4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20C8C-7F94-A440-B36F-AA31D090184D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22</a:t>
            </a:r>
          </a:p>
        </p:txBody>
      </p:sp>
      <p:pic>
        <p:nvPicPr>
          <p:cNvPr id="1026" name="Picture 2" descr="https://sun9-25.userapi.com/impg/CkvRNiWmP06EVuudQE93DqYRAYKu5hDT0q-E6g/BU0FysSG9GE.jpg?size=1578x716&amp;quality=96&amp;sign=634ff8b5bc9d3b976337e1dcd146277a&amp;type=album">
            <a:extLst>
              <a:ext uri="{FF2B5EF4-FFF2-40B4-BE49-F238E27FC236}">
                <a16:creationId xmlns:a16="http://schemas.microsoft.com/office/drawing/2014/main" id="{3745299D-E411-444C-90A2-20A493189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89" y="1031943"/>
            <a:ext cx="11667021" cy="529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391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subTitle" idx="1"/>
          </p:nvPr>
        </p:nvSpPr>
        <p:spPr>
          <a:xfrm>
            <a:off x="5056206" y="1577575"/>
            <a:ext cx="6406800" cy="4687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</a:pPr>
            <a:endParaRPr lang="ru-RU" sz="20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sz="2000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0" y="136711"/>
            <a:ext cx="12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Итоги</a:t>
            </a:r>
            <a:endParaRPr sz="4800" dirty="0">
              <a:latin typeface="+mj-lt"/>
            </a:endParaRPr>
          </a:p>
        </p:txBody>
      </p:sp>
      <p:sp>
        <p:nvSpPr>
          <p:cNvPr id="13" name="Google Shape;234;p24">
            <a:extLst>
              <a:ext uri="{FF2B5EF4-FFF2-40B4-BE49-F238E27FC236}">
                <a16:creationId xmlns:a16="http://schemas.microsoft.com/office/drawing/2014/main" id="{0ED6D549-3D55-9747-8ADC-80A8FEBDF9C8}"/>
              </a:ext>
            </a:extLst>
          </p:cNvPr>
          <p:cNvSpPr txBox="1">
            <a:spLocks/>
          </p:cNvSpPr>
          <p:nvPr/>
        </p:nvSpPr>
        <p:spPr>
          <a:xfrm>
            <a:off x="-728993" y="250051"/>
            <a:ext cx="12191999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/>
              </a:buClr>
            </a:pPr>
            <a:endParaRPr lang="ru-RU" sz="3200" b="0" dirty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00000"/>
              </a:lnSpc>
              <a:buClr>
                <a:schemeClr val="accent1"/>
              </a:buClr>
            </a:pPr>
            <a:endParaRPr lang="ru-RU" sz="800" b="0" dirty="0">
              <a:solidFill>
                <a:srgbClr val="000000"/>
              </a:solidFill>
              <a:latin typeface="+mn-lt"/>
            </a:endParaRPr>
          </a:p>
          <a:p>
            <a:pPr lvl="3">
              <a:lnSpc>
                <a:spcPct val="100000"/>
              </a:lnSpc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Реализована возможность сохранения расходов и доходов по категориям </a:t>
            </a:r>
          </a:p>
          <a:p>
            <a:pPr lvl="3">
              <a:lnSpc>
                <a:spcPct val="100000"/>
              </a:lnSpc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ru-RU" sz="3200" b="0" dirty="0">
                <a:solidFill>
                  <a:srgbClr val="000000"/>
                </a:solidFill>
                <a:latin typeface="+mn-lt"/>
              </a:rPr>
              <a:t>Внедрено</a:t>
            </a: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 прогнозирование состояния бюджета на следующий месяц</a:t>
            </a:r>
          </a:p>
          <a:p>
            <a:pPr lvl="3">
              <a:lnSpc>
                <a:spcPct val="100000"/>
              </a:lnSpc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ru-RU" sz="3200" b="0" dirty="0">
                <a:solidFill>
                  <a:srgbClr val="000000"/>
                </a:solidFill>
                <a:latin typeface="+mn-lt"/>
              </a:rPr>
              <a:t>Добавлена возможность установки лимитов на расходы по счету или категории</a:t>
            </a:r>
            <a:endParaRPr lang="ru-RU" sz="32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lvl="3">
              <a:lnSpc>
                <a:spcPct val="100000"/>
              </a:lnSpc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ru-RU" sz="3200" b="0" dirty="0">
                <a:solidFill>
                  <a:srgbClr val="000000"/>
                </a:solidFill>
                <a:latin typeface="+mn-lt"/>
              </a:rPr>
              <a:t>Визуализирована статистика доходов и расходов счета на графиках</a:t>
            </a:r>
            <a:endParaRPr lang="ru-RU" sz="32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lvl="3">
              <a:lnSpc>
                <a:spcPct val="100000"/>
              </a:lnSpc>
              <a:buClr>
                <a:schemeClr val="accent1"/>
              </a:buClr>
              <a:buSzPts val="1900"/>
              <a:buFont typeface="DM Sans"/>
              <a:buChar char="●"/>
            </a:pPr>
            <a:endParaRPr lang="ru-RU" sz="32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107950" indent="0">
              <a:lnSpc>
                <a:spcPct val="100000"/>
              </a:lnSpc>
              <a:buClr>
                <a:schemeClr val="accent1"/>
              </a:buClr>
              <a:buSzPts val="1900"/>
            </a:pPr>
            <a:endParaRPr lang="ru-RU" sz="32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107950" indent="0">
              <a:lnSpc>
                <a:spcPct val="100000"/>
              </a:lnSpc>
              <a:buClr>
                <a:schemeClr val="accent1"/>
              </a:buClr>
              <a:buSzPts val="1900"/>
            </a:pP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20C8C-7F94-A440-B36F-AA31D090184D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52383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21330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ru-RU" sz="4400" b="0" i="0" u="none" strike="noStrike" dirty="0">
                <a:solidFill>
                  <a:schemeClr val="tx1"/>
                </a:solidFill>
                <a:effectLst/>
                <a:latin typeface="+mj-lt"/>
              </a:rPr>
              <a:t>Мобильное</a:t>
            </a:r>
            <a:r>
              <a:rPr lang="ru-RU" sz="4400" b="0" i="0" u="none" strike="noStrike" dirty="0">
                <a:solidFill>
                  <a:schemeClr val="tx1"/>
                </a:solidFill>
                <a:effectLst/>
                <a:latin typeface=""/>
              </a:rPr>
              <a:t> приложение для ведения домашнего бюджета </a:t>
            </a:r>
            <a:br>
              <a:rPr lang="ru-RU" sz="4000" b="0" i="0" u="none" strike="noStrike" dirty="0">
                <a:solidFill>
                  <a:schemeClr val="bg1"/>
                </a:solidFill>
                <a:effectLst/>
                <a:latin typeface=""/>
              </a:rPr>
            </a:br>
            <a:r>
              <a:rPr lang="en" sz="6000" i="0" u="none" strike="noStrike" dirty="0">
                <a:solidFill>
                  <a:srgbClr val="FBD349"/>
                </a:solidFill>
                <a:effectLst/>
                <a:latin typeface="+mj-lt"/>
              </a:rPr>
              <a:t>M</a:t>
            </a:r>
            <a:r>
              <a:rPr lang="en-US" sz="6000" dirty="0" err="1">
                <a:solidFill>
                  <a:srgbClr val="FBD349"/>
                </a:solidFill>
                <a:latin typeface="+mj-lt"/>
              </a:rPr>
              <a:t>yCash</a:t>
            </a:r>
            <a:br>
              <a:rPr lang="en" b="0" i="0" u="none" strike="noStrike" dirty="0">
                <a:solidFill>
                  <a:schemeClr val="accent1"/>
                </a:solidFill>
                <a:effectLst/>
                <a:latin typeface=""/>
              </a:rPr>
            </a:br>
            <a:br>
              <a:rPr lang="en" dirty="0">
                <a:solidFill>
                  <a:schemeClr val="bg1"/>
                </a:solidFill>
                <a:latin typeface=""/>
              </a:rPr>
            </a:br>
            <a:br>
              <a:rPr lang="en" dirty="0">
                <a:solidFill>
                  <a:schemeClr val="bg1"/>
                </a:solidFill>
                <a:latin typeface=""/>
              </a:rPr>
            </a:br>
            <a:endParaRPr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1"/>
          </p:nvPr>
        </p:nvSpPr>
        <p:spPr>
          <a:xfrm>
            <a:off x="5734372" y="3595607"/>
            <a:ext cx="6457627" cy="12708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Подготовили студенты 3 курса ФКН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dirty="0">
                <a:solidFill>
                  <a:schemeClr val="tx1"/>
                </a:solidFill>
                <a:latin typeface="+mn-lt"/>
              </a:rPr>
              <a:t>Команда</a:t>
            </a: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 3-5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endParaRPr lang="ru-RU" sz="800" dirty="0">
              <a:solidFill>
                <a:schemeClr val="tx1"/>
              </a:solidFill>
              <a:latin typeface="+mn-lt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Лазуткина Анастасия Алексеевна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Трунова</a:t>
            </a: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 Анастасия Михайловна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Гараба</a:t>
            </a: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 Владислава Ионовна</a:t>
            </a: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800" b="0" i="0" u="none" strike="noStrike" dirty="0" err="1">
                <a:solidFill>
                  <a:schemeClr val="tx1"/>
                </a:solidFill>
                <a:effectLst/>
                <a:latin typeface="+mn-lt"/>
              </a:rPr>
              <a:t>Рощупкин</a:t>
            </a:r>
            <a:r>
              <a:rPr lang="ru-RU" sz="2800" b="0" i="0" u="none" strike="noStrike" dirty="0">
                <a:solidFill>
                  <a:schemeClr val="tx1"/>
                </a:solidFill>
                <a:effectLst/>
                <a:latin typeface="+mn-lt"/>
              </a:rPr>
              <a:t> Ярослав Александрович</a:t>
            </a:r>
          </a:p>
          <a:p>
            <a:br>
              <a:rPr lang="ru-RU" dirty="0">
                <a:solidFill>
                  <a:schemeClr val="tx1"/>
                </a:solidFill>
              </a:rPr>
            </a:br>
            <a:br>
              <a:rPr lang="ru-RU" dirty="0">
                <a:solidFill>
                  <a:schemeClr val="tx1"/>
                </a:solidFill>
              </a:rPr>
            </a:br>
            <a:endParaRPr lang="ru-RU" b="0" i="0" u="none" strike="noStrike" dirty="0">
              <a:solidFill>
                <a:schemeClr val="tx1"/>
              </a:solidFill>
              <a:effectLst/>
            </a:endParaRPr>
          </a:p>
          <a:p>
            <a:br>
              <a:rPr lang="ru-RU" dirty="0"/>
            </a:br>
            <a:br>
              <a:rPr lang="ru-RU" dirty="0"/>
            </a:b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48FA1A-CC98-764D-BCCD-8DB27B9E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557150"/>
            <a:ext cx="2254250" cy="2243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72C1C7-0F94-0F41-8138-9DD11084788D}"/>
              </a:ext>
            </a:extLst>
          </p:cNvPr>
          <p:cNvSpPr txBox="1"/>
          <p:nvPr/>
        </p:nvSpPr>
        <p:spPr>
          <a:xfrm>
            <a:off x="228600" y="3429000"/>
            <a:ext cx="6457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b="0" i="0" u="none" strike="noStrike" dirty="0">
                <a:effectLst/>
                <a:latin typeface="+mj-lt"/>
                <a:hlinkClick r:id="rId4"/>
              </a:rPr>
              <a:t>https://github.com/anastasia-1603/MyCash</a:t>
            </a:r>
            <a:endParaRPr lang="ru-RU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86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33;p24">
            <a:extLst>
              <a:ext uri="{FF2B5EF4-FFF2-40B4-BE49-F238E27FC236}">
                <a16:creationId xmlns:a16="http://schemas.microsoft.com/office/drawing/2014/main" id="{0106130D-D4B0-D648-9202-43A8D5C868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519" y="229972"/>
            <a:ext cx="6389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>
                <a:latin typeface="+mn-lt"/>
              </a:rPr>
              <a:t>Проблемы</a:t>
            </a:r>
            <a:endParaRPr sz="4400" dirty="0">
              <a:latin typeface="+mn-lt"/>
            </a:endParaRPr>
          </a:p>
        </p:txBody>
      </p:sp>
      <p:sp>
        <p:nvSpPr>
          <p:cNvPr id="12" name="Google Shape;234;p24">
            <a:extLst>
              <a:ext uri="{FF2B5EF4-FFF2-40B4-BE49-F238E27FC236}">
                <a16:creationId xmlns:a16="http://schemas.microsoft.com/office/drawing/2014/main" id="{8909888F-030E-5A4A-8CC4-8FD0C1941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5081" y="1323997"/>
            <a:ext cx="7232575" cy="30075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ru-RU" sz="3200" dirty="0">
                <a:latin typeface="+mn-lt"/>
              </a:rPr>
              <a:t>Сложность контроля финансов</a:t>
            </a: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ru-RU" sz="3200" dirty="0">
                <a:solidFill>
                  <a:srgbClr val="000000"/>
                </a:solidFill>
                <a:latin typeface="+mn-lt"/>
              </a:rPr>
              <a:t>Увеличение </a:t>
            </a: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расходов</a:t>
            </a: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ru-RU" sz="3200" dirty="0">
                <a:solidFill>
                  <a:srgbClr val="000000"/>
                </a:solidFill>
                <a:latin typeface="+mn-lt"/>
              </a:rPr>
              <a:t>Потребность в планировании  бюджета</a:t>
            </a:r>
            <a:endParaRPr sz="3200" dirty="0">
              <a:latin typeface="+mn-l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18BA30-67FB-C248-9782-243C2B955E11}"/>
              </a:ext>
            </a:extLst>
          </p:cNvPr>
          <p:cNvSpPr/>
          <p:nvPr/>
        </p:nvSpPr>
        <p:spPr>
          <a:xfrm>
            <a:off x="0" y="5612043"/>
            <a:ext cx="328067" cy="1193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438B3-8FF3-E440-99C2-4529783815D3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49227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subTitle" idx="1"/>
          </p:nvPr>
        </p:nvSpPr>
        <p:spPr>
          <a:xfrm>
            <a:off x="1336029" y="2679878"/>
            <a:ext cx="2767584" cy="204441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Операции только этого банка</a:t>
            </a:r>
            <a:endParaRPr sz="3200" dirty="0">
              <a:latin typeface="+mn-lt"/>
            </a:endParaRPr>
          </a:p>
        </p:txBody>
      </p:sp>
      <p:sp>
        <p:nvSpPr>
          <p:cNvPr id="253" name="Google Shape;253;p27"/>
          <p:cNvSpPr txBox="1">
            <a:spLocks noGrp="1"/>
          </p:cNvSpPr>
          <p:nvPr>
            <p:ph type="title"/>
          </p:nvPr>
        </p:nvSpPr>
        <p:spPr>
          <a:xfrm>
            <a:off x="0" y="609405"/>
            <a:ext cx="12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Приложения банков</a:t>
            </a:r>
            <a:r>
              <a:rPr lang="en" sz="4800" dirty="0">
                <a:latin typeface="+mj-lt"/>
              </a:rPr>
              <a:t>?</a:t>
            </a:r>
            <a:endParaRPr sz="4800" dirty="0">
              <a:latin typeface="+mj-lt"/>
            </a:endParaRPr>
          </a:p>
        </p:txBody>
      </p:sp>
      <p:sp>
        <p:nvSpPr>
          <p:cNvPr id="11" name="Google Shape;256;p27">
            <a:extLst>
              <a:ext uri="{FF2B5EF4-FFF2-40B4-BE49-F238E27FC236}">
                <a16:creationId xmlns:a16="http://schemas.microsoft.com/office/drawing/2014/main" id="{8D99CAA0-1BF8-C349-B8A5-4954992F3506}"/>
              </a:ext>
            </a:extLst>
          </p:cNvPr>
          <p:cNvSpPr txBox="1">
            <a:spLocks/>
          </p:cNvSpPr>
          <p:nvPr/>
        </p:nvSpPr>
        <p:spPr>
          <a:xfrm>
            <a:off x="4625651" y="2723883"/>
            <a:ext cx="2767583" cy="165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Одна карта - один счет</a:t>
            </a:r>
            <a:endParaRPr lang="ru-RU" sz="3200" dirty="0">
              <a:latin typeface="+mn-lt"/>
            </a:endParaRPr>
          </a:p>
        </p:txBody>
      </p:sp>
      <p:sp>
        <p:nvSpPr>
          <p:cNvPr id="12" name="Google Shape;256;p27">
            <a:extLst>
              <a:ext uri="{FF2B5EF4-FFF2-40B4-BE49-F238E27FC236}">
                <a16:creationId xmlns:a16="http://schemas.microsoft.com/office/drawing/2014/main" id="{C41990C1-3249-8E42-8F93-D9D49E9840E8}"/>
              </a:ext>
            </a:extLst>
          </p:cNvPr>
          <p:cNvSpPr txBox="1">
            <a:spLocks/>
          </p:cNvSpPr>
          <p:nvPr/>
        </p:nvSpPr>
        <p:spPr>
          <a:xfrm>
            <a:off x="7674836" y="2679878"/>
            <a:ext cx="3096485" cy="165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DM Sans"/>
              <a:buNone/>
              <a:defRPr sz="21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2100"/>
              </a:spcAft>
            </a:pP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Нет прогнозов и советов</a:t>
            </a:r>
            <a:endParaRPr lang="ru-RU" sz="3200" dirty="0">
              <a:latin typeface="+mn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38F96DC-28B1-8749-BE6A-C136F1C4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90" y="2148251"/>
            <a:ext cx="380462" cy="38046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4E523F-6017-B14E-BC7F-B3BC68BF2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211" y="2161987"/>
            <a:ext cx="380462" cy="3804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CC6D744-BEC5-D84D-B341-7F0D153C2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847" y="2148251"/>
            <a:ext cx="380462" cy="38046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CD2820-C86E-A44E-A2C7-E9C3D9800912}"/>
              </a:ext>
            </a:extLst>
          </p:cNvPr>
          <p:cNvSpPr/>
          <p:nvPr/>
        </p:nvSpPr>
        <p:spPr>
          <a:xfrm>
            <a:off x="0" y="5598082"/>
            <a:ext cx="286186" cy="1259918"/>
          </a:xfrm>
          <a:prstGeom prst="rect">
            <a:avLst/>
          </a:prstGeom>
          <a:solidFill>
            <a:srgbClr val="F9C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2C1933-E21B-554D-8B60-7C38698565EE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>
            <a:spLocks noGrp="1"/>
          </p:cNvSpPr>
          <p:nvPr>
            <p:ph type="subTitle" idx="1"/>
          </p:nvPr>
        </p:nvSpPr>
        <p:spPr>
          <a:xfrm>
            <a:off x="5056206" y="1577575"/>
            <a:ext cx="6406800" cy="46870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</a:pPr>
            <a:endParaRPr lang="ru-RU" sz="2000" b="0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endParaRPr sz="2000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0" y="136711"/>
            <a:ext cx="12192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+mj-lt"/>
              </a:rPr>
              <a:t>Цели проекта</a:t>
            </a:r>
            <a:endParaRPr sz="4800" dirty="0">
              <a:latin typeface="+mj-lt"/>
            </a:endParaRPr>
          </a:p>
        </p:txBody>
      </p:sp>
      <p:sp>
        <p:nvSpPr>
          <p:cNvPr id="13" name="Google Shape;234;p24">
            <a:extLst>
              <a:ext uri="{FF2B5EF4-FFF2-40B4-BE49-F238E27FC236}">
                <a16:creationId xmlns:a16="http://schemas.microsoft.com/office/drawing/2014/main" id="{0ED6D549-3D55-9747-8ADC-80A8FEBDF9C8}"/>
              </a:ext>
            </a:extLst>
          </p:cNvPr>
          <p:cNvSpPr txBox="1">
            <a:spLocks/>
          </p:cNvSpPr>
          <p:nvPr/>
        </p:nvSpPr>
        <p:spPr>
          <a:xfrm>
            <a:off x="-728994" y="470423"/>
            <a:ext cx="12192000" cy="591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DM Sans"/>
              <a:buNone/>
              <a:defRPr sz="1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>
              <a:lnSpc>
                <a:spcPct val="100000"/>
              </a:lnSpc>
              <a:buClr>
                <a:schemeClr val="accent1"/>
              </a:buClr>
            </a:pPr>
            <a:endParaRPr lang="ru-RU" sz="3200" b="0" dirty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00000"/>
              </a:lnSpc>
              <a:buClr>
                <a:schemeClr val="accent1"/>
              </a:buClr>
            </a:pPr>
            <a:endParaRPr lang="ru-RU" sz="800" b="0" dirty="0">
              <a:solidFill>
                <a:srgbClr val="000000"/>
              </a:solidFill>
              <a:latin typeface="+mn-lt"/>
            </a:endParaRPr>
          </a:p>
          <a:p>
            <a:pPr lvl="3">
              <a:lnSpc>
                <a:spcPct val="100000"/>
              </a:lnSpc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Реализовать учет доходов и расходов по категориям</a:t>
            </a:r>
          </a:p>
          <a:p>
            <a:pPr lvl="3">
              <a:lnSpc>
                <a:spcPct val="100000"/>
              </a:lnSpc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Внедрить прогнозирование будущего состояния счета</a:t>
            </a:r>
          </a:p>
          <a:p>
            <a:pPr lvl="3">
              <a:lnSpc>
                <a:spcPct val="100000"/>
              </a:lnSpc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ru-RU" sz="3200" b="0" dirty="0">
                <a:solidFill>
                  <a:srgbClr val="000000"/>
                </a:solidFill>
                <a:latin typeface="+mn-lt"/>
              </a:rPr>
              <a:t>Добавить возможность установки лимитов на расходы по счету или категории</a:t>
            </a:r>
          </a:p>
          <a:p>
            <a:pPr lvl="3">
              <a:lnSpc>
                <a:spcPct val="100000"/>
              </a:lnSpc>
              <a:buClr>
                <a:schemeClr val="accent1"/>
              </a:buClr>
              <a:buSzPts val="1900"/>
              <a:buFont typeface="DM Sans"/>
              <a:buChar char="●"/>
            </a:pPr>
            <a:r>
              <a:rPr lang="ru-RU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Предоставить пользователю графики со статистикой трат и пополнений</a:t>
            </a:r>
          </a:p>
          <a:p>
            <a:pPr marL="1479550" lvl="3" indent="0">
              <a:lnSpc>
                <a:spcPct val="100000"/>
              </a:lnSpc>
              <a:buClr>
                <a:schemeClr val="accent1"/>
              </a:buClr>
              <a:buSzPts val="1900"/>
            </a:pPr>
            <a:endParaRPr lang="ru-RU" sz="32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lvl="3">
              <a:lnSpc>
                <a:spcPct val="100000"/>
              </a:lnSpc>
              <a:buClr>
                <a:schemeClr val="accent1"/>
              </a:buClr>
              <a:buSzPts val="1900"/>
              <a:buFont typeface="DM Sans"/>
              <a:buChar char="●"/>
            </a:pPr>
            <a:endParaRPr lang="ru-RU" sz="32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107950" indent="0">
              <a:lnSpc>
                <a:spcPct val="100000"/>
              </a:lnSpc>
              <a:buClr>
                <a:schemeClr val="accent1"/>
              </a:buClr>
              <a:buSzPts val="1900"/>
            </a:pPr>
            <a:endParaRPr lang="ru-RU" sz="32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pPr marL="107950" indent="0">
              <a:lnSpc>
                <a:spcPct val="100000"/>
              </a:lnSpc>
              <a:buClr>
                <a:schemeClr val="accent1"/>
              </a:buClr>
              <a:buSzPts val="1900"/>
            </a:pP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20C8C-7F94-A440-B36F-AA31D090184D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>
            <a:spLocks noGrp="1"/>
          </p:cNvSpPr>
          <p:nvPr>
            <p:ph type="title"/>
          </p:nvPr>
        </p:nvSpPr>
        <p:spPr>
          <a:xfrm>
            <a:off x="405609" y="68305"/>
            <a:ext cx="10897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"/>
              </a:rPr>
              <a:t>Обзор аналогов</a:t>
            </a:r>
            <a:endParaRPr sz="4800" dirty="0">
              <a:latin typeface=""/>
            </a:endParaRPr>
          </a:p>
        </p:txBody>
      </p:sp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703EDE64-768A-914F-8AD8-55D03CE17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243247"/>
              </p:ext>
            </p:extLst>
          </p:nvPr>
        </p:nvGraphicFramePr>
        <p:xfrm>
          <a:off x="0" y="1029899"/>
          <a:ext cx="12192000" cy="5215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9636641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5754618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8102267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345780665"/>
                    </a:ext>
                  </a:extLst>
                </a:gridCol>
              </a:tblGrid>
              <a:tr h="68275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2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Wallet</a:t>
                      </a:r>
                      <a:endParaRPr lang="ru-RU" sz="3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32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PocketGuard</a:t>
                      </a:r>
                      <a:endParaRPr lang="ru-RU" sz="3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Финансы</a:t>
                      </a:r>
                      <a:endParaRPr lang="ru-RU" sz="3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83105"/>
                  </a:ext>
                </a:extLst>
              </a:tr>
              <a:tr h="830680">
                <a:tc>
                  <a:txBody>
                    <a:bodyPr/>
                    <a:lstStyle/>
                    <a:p>
                      <a:pPr algn="ctr" rtl="0"/>
                      <a:r>
                        <a:rPr lang="ru-RU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Корректное отображение баланса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318109"/>
                  </a:ext>
                </a:extLst>
              </a:tr>
              <a:tr h="1027477">
                <a:tc>
                  <a:txBody>
                    <a:bodyPr/>
                    <a:lstStyle/>
                    <a:p>
                      <a:pPr algn="ctr"/>
                      <a:r>
                        <a:rPr lang="ru-RU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Предоставление прогноза будущего баланса 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314410"/>
                  </a:ext>
                </a:extLst>
              </a:tr>
              <a:tr h="1024605">
                <a:tc>
                  <a:txBody>
                    <a:bodyPr/>
                    <a:lstStyle/>
                    <a:p>
                      <a:pPr algn="ctr"/>
                      <a:r>
                        <a:rPr lang="ru-RU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Высокая комиссия за проведение транзакции 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238630"/>
                  </a:ext>
                </a:extLst>
              </a:tr>
              <a:tr h="1650190">
                <a:tc>
                  <a:txBody>
                    <a:bodyPr/>
                    <a:lstStyle/>
                    <a:p>
                      <a:pPr algn="ctr"/>
                      <a:r>
                        <a:rPr lang="ru-RU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Доступ к кошельку в случае утери или повреждения устройства, на котором он хранится</a:t>
                      </a:r>
                      <a:endParaRPr lang="ru-RU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8659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E9F163F-502D-1C4F-BA6F-C690E52605F3}"/>
                  </a:ext>
                </a:extLst>
              </p14:cNvPr>
              <p14:cNvContentPartPr/>
              <p14:nvPr/>
            </p14:nvContentPartPr>
            <p14:xfrm>
              <a:off x="62889" y="6578889"/>
              <a:ext cx="342720" cy="14040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E9F163F-502D-1C4F-BA6F-C690E52605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9" y="6471249"/>
                <a:ext cx="4503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446969B7-68A1-E345-8862-55F96EC671CC}"/>
                  </a:ext>
                </a:extLst>
              </p14:cNvPr>
              <p14:cNvContentPartPr/>
              <p14:nvPr/>
            </p14:nvContentPartPr>
            <p14:xfrm>
              <a:off x="86435" y="6595306"/>
              <a:ext cx="360" cy="36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446969B7-68A1-E345-8862-55F96EC671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795" y="648766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971BCB94-EC0D-5143-97C2-AF9D05D67D90}"/>
                  </a:ext>
                </a:extLst>
              </p14:cNvPr>
              <p14:cNvContentPartPr/>
              <p14:nvPr/>
            </p14:nvContentPartPr>
            <p14:xfrm>
              <a:off x="92195" y="6595306"/>
              <a:ext cx="360" cy="36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971BCB94-EC0D-5143-97C2-AF9D05D67D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55" y="648766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4DE6333A-5424-B742-AFE0-B0F125D77C60}"/>
                  </a:ext>
                </a:extLst>
              </p14:cNvPr>
              <p14:cNvContentPartPr/>
              <p14:nvPr/>
            </p14:nvContentPartPr>
            <p14:xfrm>
              <a:off x="96155" y="6598186"/>
              <a:ext cx="360" cy="3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4DE6333A-5424-B742-AFE0-B0F125D77C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55" y="649054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5CAA9A5D-9E9A-B845-B713-2154189E88C7}"/>
                  </a:ext>
                </a:extLst>
              </p14:cNvPr>
              <p14:cNvContentPartPr/>
              <p14:nvPr/>
            </p14:nvContentPartPr>
            <p14:xfrm>
              <a:off x="98675" y="6598186"/>
              <a:ext cx="360" cy="36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5CAA9A5D-9E9A-B845-B713-2154189E88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35" y="649054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FC7234E5-8B5F-184E-85B2-E2C0612B840F}"/>
                  </a:ext>
                </a:extLst>
              </p14:cNvPr>
              <p14:cNvContentPartPr/>
              <p14:nvPr/>
            </p14:nvContentPartPr>
            <p14:xfrm>
              <a:off x="98675" y="6655786"/>
              <a:ext cx="360" cy="36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FC7234E5-8B5F-184E-85B2-E2C0612B84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35" y="654814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5284D882-CA0B-414C-A889-AAF2CB0D69C4}"/>
                  </a:ext>
                </a:extLst>
              </p14:cNvPr>
              <p14:cNvContentPartPr/>
              <p14:nvPr/>
            </p14:nvContentPartPr>
            <p14:xfrm>
              <a:off x="98675" y="6661546"/>
              <a:ext cx="360" cy="3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5284D882-CA0B-414C-A889-AAF2CB0D69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35" y="655354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5A6414A2-D909-B042-B919-5C431FE92722}"/>
                  </a:ext>
                </a:extLst>
              </p14:cNvPr>
              <p14:cNvContentPartPr/>
              <p14:nvPr/>
            </p14:nvContentPartPr>
            <p14:xfrm>
              <a:off x="98675" y="6663706"/>
              <a:ext cx="360" cy="36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5A6414A2-D909-B042-B919-5C431FE927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35" y="655606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7D6EBF7-E376-B347-8670-CD9D29D043B6}"/>
                  </a:ext>
                </a:extLst>
              </p14:cNvPr>
              <p14:cNvContentPartPr/>
              <p14:nvPr/>
            </p14:nvContentPartPr>
            <p14:xfrm>
              <a:off x="98675" y="6666226"/>
              <a:ext cx="360" cy="36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7D6EBF7-E376-B347-8670-CD9D29D043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35" y="655858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6DD269B1-6264-D748-A8FF-1A6BFBC42351}"/>
                  </a:ext>
                </a:extLst>
              </p14:cNvPr>
              <p14:cNvContentPartPr/>
              <p14:nvPr/>
            </p14:nvContentPartPr>
            <p14:xfrm>
              <a:off x="98675" y="6666226"/>
              <a:ext cx="360" cy="3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6DD269B1-6264-D748-A8FF-1A6BFBC423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35" y="655858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A4A08627-FD03-DA45-BB0C-C186929FE16D}"/>
                  </a:ext>
                </a:extLst>
              </p14:cNvPr>
              <p14:cNvContentPartPr/>
              <p14:nvPr/>
            </p14:nvContentPartPr>
            <p14:xfrm>
              <a:off x="79235" y="6666226"/>
              <a:ext cx="360" cy="3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A4A08627-FD03-DA45-BB0C-C186929FE1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95" y="655858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D8F5DC67-0E4F-6D4F-9108-4A206B8F6CBE}"/>
                  </a:ext>
                </a:extLst>
              </p14:cNvPr>
              <p14:cNvContentPartPr/>
              <p14:nvPr/>
            </p14:nvContentPartPr>
            <p14:xfrm>
              <a:off x="64475" y="6575146"/>
              <a:ext cx="360" cy="3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D8F5DC67-0E4F-6D4F-9108-4A206B8F6C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35" y="646750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7C753004-C935-6F41-A2EE-50234808497D}"/>
                  </a:ext>
                </a:extLst>
              </p14:cNvPr>
              <p14:cNvContentPartPr/>
              <p14:nvPr/>
            </p14:nvContentPartPr>
            <p14:xfrm>
              <a:off x="63395" y="6691786"/>
              <a:ext cx="360" cy="360"/>
            </p14:xfrm>
          </p:contentPart>
        </mc:Choice>
        <mc:Fallback xmlns=""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7C753004-C935-6F41-A2EE-5023480849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5" y="658414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8012A7EB-6E20-ED41-ACBF-2998FF3F5C8A}"/>
                  </a:ext>
                </a:extLst>
              </p14:cNvPr>
              <p14:cNvContentPartPr/>
              <p14:nvPr/>
            </p14:nvContentPartPr>
            <p14:xfrm>
              <a:off x="48275" y="6691786"/>
              <a:ext cx="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8012A7EB-6E20-ED41-ACBF-2998FF3F5C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365" y="658414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1A4C50D9-C619-CB40-BCD0-026C14CAAA33}"/>
                  </a:ext>
                </a:extLst>
              </p14:cNvPr>
              <p14:cNvContentPartPr/>
              <p14:nvPr/>
            </p14:nvContentPartPr>
            <p14:xfrm>
              <a:off x="65555" y="6536266"/>
              <a:ext cx="36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1A4C50D9-C619-CB40-BCD0-026C14CAAA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55" y="642826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AEC13361-EA47-244A-B49D-578686A66DE2}"/>
                  </a:ext>
                </a:extLst>
              </p14:cNvPr>
              <p14:cNvContentPartPr/>
              <p14:nvPr/>
            </p14:nvContentPartPr>
            <p14:xfrm>
              <a:off x="68075" y="6536266"/>
              <a:ext cx="360" cy="360"/>
            </p14:xfrm>
          </p:contentPart>
        </mc:Choice>
        <mc:Fallback xmlns=""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AEC13361-EA47-244A-B49D-578686A66D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5" y="642826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05BE253A-DE8F-8B41-A4AF-07580EB0C16F}"/>
                  </a:ext>
                </a:extLst>
              </p14:cNvPr>
              <p14:cNvContentPartPr/>
              <p14:nvPr/>
            </p14:nvContentPartPr>
            <p14:xfrm>
              <a:off x="79235" y="6529066"/>
              <a:ext cx="360" cy="36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05BE253A-DE8F-8B41-A4AF-07580EB0C1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95" y="642106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CD66F1E1-2EC0-B14E-916B-21E0D97473FA}"/>
                  </a:ext>
                </a:extLst>
              </p14:cNvPr>
              <p14:cNvContentPartPr/>
              <p14:nvPr/>
            </p14:nvContentPartPr>
            <p14:xfrm>
              <a:off x="72755" y="6464986"/>
              <a:ext cx="360" cy="360"/>
            </p14:xfrm>
          </p:contentPart>
        </mc:Choice>
        <mc:Fallback xmlns=""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id="{CD66F1E1-2EC0-B14E-916B-21E0D97473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15" y="635698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DC410D70-EFCD-4642-A162-F9F795C9FB89}"/>
                  </a:ext>
                </a:extLst>
              </p14:cNvPr>
              <p14:cNvContentPartPr/>
              <p14:nvPr/>
            </p14:nvContentPartPr>
            <p14:xfrm>
              <a:off x="71315" y="6462106"/>
              <a:ext cx="360" cy="360"/>
            </p14:xfrm>
          </p:contentPart>
        </mc:Choice>
        <mc:Fallback xmlns=""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id="{DC410D70-EFCD-4642-A162-F9F795C9FB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15" y="635446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623F8340-8C99-0C4F-9EEB-38017506792F}"/>
                  </a:ext>
                </a:extLst>
              </p14:cNvPr>
              <p14:cNvContentPartPr/>
              <p14:nvPr/>
            </p14:nvContentPartPr>
            <p14:xfrm>
              <a:off x="78515" y="6427906"/>
              <a:ext cx="360" cy="360"/>
            </p14:xfrm>
          </p:contentPart>
        </mc:Choice>
        <mc:Fallback xmlns=""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623F8340-8C99-0C4F-9EEB-3801750679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15" y="631990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16B9033D-6D5B-AF4F-B24C-8B81BB61DAF5}"/>
                  </a:ext>
                </a:extLst>
              </p14:cNvPr>
              <p14:cNvContentPartPr/>
              <p14:nvPr/>
            </p14:nvContentPartPr>
            <p14:xfrm>
              <a:off x="85715" y="6417106"/>
              <a:ext cx="78120" cy="36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16B9033D-6D5B-AF4F-B24C-8B81BB61DAF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075" y="6309106"/>
                <a:ext cx="185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7442F44E-E742-0948-AEF6-D878D25CFCB8}"/>
                  </a:ext>
                </a:extLst>
              </p14:cNvPr>
              <p14:cNvContentPartPr/>
              <p14:nvPr/>
            </p14:nvContentPartPr>
            <p14:xfrm>
              <a:off x="151235" y="6417106"/>
              <a:ext cx="360" cy="360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7442F44E-E742-0948-AEF6-D878D25CFC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95" y="630910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6AF8EFEF-59AD-A040-9607-29E57737BB2A}"/>
                  </a:ext>
                </a:extLst>
              </p14:cNvPr>
              <p14:cNvContentPartPr/>
              <p14:nvPr/>
            </p14:nvContentPartPr>
            <p14:xfrm>
              <a:off x="151235" y="6417106"/>
              <a:ext cx="360" cy="360"/>
            </p14:xfrm>
          </p:contentPart>
        </mc:Choice>
        <mc:Fallback xmlns=""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6AF8EFEF-59AD-A040-9607-29E57737BB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95" y="630910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1" name="Рукописный ввод 40">
                <a:extLst>
                  <a:ext uri="{FF2B5EF4-FFF2-40B4-BE49-F238E27FC236}">
                    <a16:creationId xmlns:a16="http://schemas.microsoft.com/office/drawing/2014/main" id="{A92DD532-FA8F-944F-8A76-147893AB4A43}"/>
                  </a:ext>
                </a:extLst>
              </p14:cNvPr>
              <p14:cNvContentPartPr/>
              <p14:nvPr/>
            </p14:nvContentPartPr>
            <p14:xfrm>
              <a:off x="151235" y="6417106"/>
              <a:ext cx="360" cy="360"/>
            </p14:xfrm>
          </p:contentPart>
        </mc:Choice>
        <mc:Fallback xmlns="">
          <p:pic>
            <p:nvPicPr>
              <p:cNvPr id="41" name="Рукописный ввод 40">
                <a:extLst>
                  <a:ext uri="{FF2B5EF4-FFF2-40B4-BE49-F238E27FC236}">
                    <a16:creationId xmlns:a16="http://schemas.microsoft.com/office/drawing/2014/main" id="{A92DD532-FA8F-944F-8A76-147893AB4A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95" y="630910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C07572AA-5559-5544-A628-DD4D3AA49B03}"/>
                  </a:ext>
                </a:extLst>
              </p14:cNvPr>
              <p14:cNvContentPartPr/>
              <p14:nvPr/>
            </p14:nvContentPartPr>
            <p14:xfrm>
              <a:off x="151235" y="6417106"/>
              <a:ext cx="360" cy="360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C07572AA-5559-5544-A628-DD4D3AA49B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95" y="630910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380C8EB3-DAF0-5B42-93CF-AB100C8A71D2}"/>
                  </a:ext>
                </a:extLst>
              </p14:cNvPr>
              <p14:cNvContentPartPr/>
              <p14:nvPr/>
            </p14:nvContentPartPr>
            <p14:xfrm>
              <a:off x="151235" y="6417106"/>
              <a:ext cx="360" cy="360"/>
            </p14:xfrm>
          </p:contentPart>
        </mc:Choice>
        <mc:Fallback xmlns=""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380C8EB3-DAF0-5B42-93CF-AB100C8A71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95" y="630910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5AF63E0D-7143-B74C-86E2-90207BFAAE37}"/>
                  </a:ext>
                </a:extLst>
              </p14:cNvPr>
              <p14:cNvContentPartPr/>
              <p14:nvPr/>
            </p14:nvContentPartPr>
            <p14:xfrm>
              <a:off x="151235" y="6417106"/>
              <a:ext cx="360" cy="360"/>
            </p14:xfrm>
          </p:contentPart>
        </mc:Choice>
        <mc:Fallback xmlns=""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5AF63E0D-7143-B74C-86E2-90207BFAAE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595" y="630910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9B483FFA-ADC6-0E44-B2FB-372034198258}"/>
                  </a:ext>
                </a:extLst>
              </p14:cNvPr>
              <p14:cNvContentPartPr/>
              <p14:nvPr/>
            </p14:nvContentPartPr>
            <p14:xfrm>
              <a:off x="111275" y="6381466"/>
              <a:ext cx="360" cy="360"/>
            </p14:xfrm>
          </p:contentPart>
        </mc:Choice>
        <mc:Fallback xmlns=""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id="{9B483FFA-ADC6-0E44-B2FB-3720341982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75" y="627382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Рукописный ввод 45">
                <a:extLst>
                  <a:ext uri="{FF2B5EF4-FFF2-40B4-BE49-F238E27FC236}">
                    <a16:creationId xmlns:a16="http://schemas.microsoft.com/office/drawing/2014/main" id="{020C5508-A098-F248-97B8-0943A43F1F3A}"/>
                  </a:ext>
                </a:extLst>
              </p14:cNvPr>
              <p14:cNvContentPartPr/>
              <p14:nvPr/>
            </p14:nvContentPartPr>
            <p14:xfrm>
              <a:off x="111275" y="6381466"/>
              <a:ext cx="360" cy="360"/>
            </p14:xfrm>
          </p:contentPart>
        </mc:Choice>
        <mc:Fallback xmlns="">
          <p:pic>
            <p:nvPicPr>
              <p:cNvPr id="46" name="Рукописный ввод 45">
                <a:extLst>
                  <a:ext uri="{FF2B5EF4-FFF2-40B4-BE49-F238E27FC236}">
                    <a16:creationId xmlns:a16="http://schemas.microsoft.com/office/drawing/2014/main" id="{020C5508-A098-F248-97B8-0943A43F1F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275" y="627382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7" name="Рукописный ввод 46">
                <a:extLst>
                  <a:ext uri="{FF2B5EF4-FFF2-40B4-BE49-F238E27FC236}">
                    <a16:creationId xmlns:a16="http://schemas.microsoft.com/office/drawing/2014/main" id="{C2B2315D-40DC-3F4B-8D39-6AD993E84EFF}"/>
                  </a:ext>
                </a:extLst>
              </p14:cNvPr>
              <p14:cNvContentPartPr/>
              <p14:nvPr/>
            </p14:nvContentPartPr>
            <p14:xfrm>
              <a:off x="93995" y="6380026"/>
              <a:ext cx="360" cy="360"/>
            </p14:xfrm>
          </p:contentPart>
        </mc:Choice>
        <mc:Fallback xmlns="">
          <p:pic>
            <p:nvPicPr>
              <p:cNvPr id="47" name="Рукописный ввод 46">
                <a:extLst>
                  <a:ext uri="{FF2B5EF4-FFF2-40B4-BE49-F238E27FC236}">
                    <a16:creationId xmlns:a16="http://schemas.microsoft.com/office/drawing/2014/main" id="{C2B2315D-40DC-3F4B-8D39-6AD993E84E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95" y="627202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" name="Рукописный ввод 47">
                <a:extLst>
                  <a:ext uri="{FF2B5EF4-FFF2-40B4-BE49-F238E27FC236}">
                    <a16:creationId xmlns:a16="http://schemas.microsoft.com/office/drawing/2014/main" id="{9BF21286-C448-6D41-AE4F-576B0D9F5D7E}"/>
                  </a:ext>
                </a:extLst>
              </p14:cNvPr>
              <p14:cNvContentPartPr/>
              <p14:nvPr/>
            </p14:nvContentPartPr>
            <p14:xfrm>
              <a:off x="74915" y="6366346"/>
              <a:ext cx="360" cy="360"/>
            </p14:xfrm>
          </p:contentPart>
        </mc:Choice>
        <mc:Fallback xmlns="">
          <p:pic>
            <p:nvPicPr>
              <p:cNvPr id="48" name="Рукописный ввод 47">
                <a:extLst>
                  <a:ext uri="{FF2B5EF4-FFF2-40B4-BE49-F238E27FC236}">
                    <a16:creationId xmlns:a16="http://schemas.microsoft.com/office/drawing/2014/main" id="{9BF21286-C448-6D41-AE4F-576B0D9F5D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75" y="625834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Рукописный ввод 48">
                <a:extLst>
                  <a:ext uri="{FF2B5EF4-FFF2-40B4-BE49-F238E27FC236}">
                    <a16:creationId xmlns:a16="http://schemas.microsoft.com/office/drawing/2014/main" id="{3D66BA3B-D3CD-BD48-A6BE-387FE71F1419}"/>
                  </a:ext>
                </a:extLst>
              </p14:cNvPr>
              <p14:cNvContentPartPr/>
              <p14:nvPr/>
            </p14:nvContentPartPr>
            <p14:xfrm>
              <a:off x="72395" y="6363466"/>
              <a:ext cx="360" cy="360"/>
            </p14:xfrm>
          </p:contentPart>
        </mc:Choice>
        <mc:Fallback xmlns="">
          <p:pic>
            <p:nvPicPr>
              <p:cNvPr id="49" name="Рукописный ввод 48">
                <a:extLst>
                  <a:ext uri="{FF2B5EF4-FFF2-40B4-BE49-F238E27FC236}">
                    <a16:creationId xmlns:a16="http://schemas.microsoft.com/office/drawing/2014/main" id="{3D66BA3B-D3CD-BD48-A6BE-387FE71F14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95" y="625582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Рукописный ввод 49">
                <a:extLst>
                  <a:ext uri="{FF2B5EF4-FFF2-40B4-BE49-F238E27FC236}">
                    <a16:creationId xmlns:a16="http://schemas.microsoft.com/office/drawing/2014/main" id="{5BABF96F-2A3D-FB4F-81C8-7738125D04E8}"/>
                  </a:ext>
                </a:extLst>
              </p14:cNvPr>
              <p14:cNvContentPartPr/>
              <p14:nvPr/>
            </p14:nvContentPartPr>
            <p14:xfrm>
              <a:off x="76715" y="6360586"/>
              <a:ext cx="360" cy="360"/>
            </p14:xfrm>
          </p:contentPart>
        </mc:Choice>
        <mc:Fallback xmlns="">
          <p:pic>
            <p:nvPicPr>
              <p:cNvPr id="50" name="Рукописный ввод 49">
                <a:extLst>
                  <a:ext uri="{FF2B5EF4-FFF2-40B4-BE49-F238E27FC236}">
                    <a16:creationId xmlns:a16="http://schemas.microsoft.com/office/drawing/2014/main" id="{5BABF96F-2A3D-FB4F-81C8-7738125D04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15" y="625258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1" name="Рукописный ввод 50">
                <a:extLst>
                  <a:ext uri="{FF2B5EF4-FFF2-40B4-BE49-F238E27FC236}">
                    <a16:creationId xmlns:a16="http://schemas.microsoft.com/office/drawing/2014/main" id="{CA56CDBC-E1F1-704F-B015-75972B561C99}"/>
                  </a:ext>
                </a:extLst>
              </p14:cNvPr>
              <p14:cNvContentPartPr/>
              <p14:nvPr/>
            </p14:nvContentPartPr>
            <p14:xfrm>
              <a:off x="81035" y="6345106"/>
              <a:ext cx="360" cy="360"/>
            </p14:xfrm>
          </p:contentPart>
        </mc:Choice>
        <mc:Fallback xmlns="">
          <p:pic>
            <p:nvPicPr>
              <p:cNvPr id="51" name="Рукописный ввод 50">
                <a:extLst>
                  <a:ext uri="{FF2B5EF4-FFF2-40B4-BE49-F238E27FC236}">
                    <a16:creationId xmlns:a16="http://schemas.microsoft.com/office/drawing/2014/main" id="{CA56CDBC-E1F1-704F-B015-75972B561C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35" y="623710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Рукописный ввод 51">
                <a:extLst>
                  <a:ext uri="{FF2B5EF4-FFF2-40B4-BE49-F238E27FC236}">
                    <a16:creationId xmlns:a16="http://schemas.microsoft.com/office/drawing/2014/main" id="{442695C2-6314-5A45-8DA1-6D5C4055C6AD}"/>
                  </a:ext>
                </a:extLst>
              </p14:cNvPr>
              <p14:cNvContentPartPr/>
              <p14:nvPr/>
            </p14:nvContentPartPr>
            <p14:xfrm>
              <a:off x="129275" y="6358786"/>
              <a:ext cx="360" cy="360"/>
            </p14:xfrm>
          </p:contentPart>
        </mc:Choice>
        <mc:Fallback xmlns="">
          <p:pic>
            <p:nvPicPr>
              <p:cNvPr id="52" name="Рукописный ввод 51">
                <a:extLst>
                  <a:ext uri="{FF2B5EF4-FFF2-40B4-BE49-F238E27FC236}">
                    <a16:creationId xmlns:a16="http://schemas.microsoft.com/office/drawing/2014/main" id="{442695C2-6314-5A45-8DA1-6D5C4055C6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75" y="625078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3" name="Рукописный ввод 52">
                <a:extLst>
                  <a:ext uri="{FF2B5EF4-FFF2-40B4-BE49-F238E27FC236}">
                    <a16:creationId xmlns:a16="http://schemas.microsoft.com/office/drawing/2014/main" id="{058A67E4-3D3E-3A45-9373-3EF13714A7CE}"/>
                  </a:ext>
                </a:extLst>
              </p14:cNvPr>
              <p14:cNvContentPartPr/>
              <p14:nvPr/>
            </p14:nvContentPartPr>
            <p14:xfrm>
              <a:off x="113075" y="6362746"/>
              <a:ext cx="360" cy="360"/>
            </p14:xfrm>
          </p:contentPart>
        </mc:Choice>
        <mc:Fallback xmlns="">
          <p:pic>
            <p:nvPicPr>
              <p:cNvPr id="53" name="Рукописный ввод 52">
                <a:extLst>
                  <a:ext uri="{FF2B5EF4-FFF2-40B4-BE49-F238E27FC236}">
                    <a16:creationId xmlns:a16="http://schemas.microsoft.com/office/drawing/2014/main" id="{058A67E4-3D3E-3A45-9373-3EF13714A7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35" y="625474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1F615001-8275-1A47-BA8C-7404685FD68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341140" y="3872428"/>
            <a:ext cx="380462" cy="380462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A4AA4618-649B-CE47-BF36-F3C3F2C8352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228831" y="1755851"/>
            <a:ext cx="697424" cy="697424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69E231D-4161-F64F-97D8-78C4B2C1C7C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196866" y="2690983"/>
            <a:ext cx="697424" cy="697424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AB33EE1D-2B6D-1E43-87BF-AC1D113A7688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341140" y="5117373"/>
            <a:ext cx="380462" cy="380462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5C744053-4F0D-BB4E-9FE7-9C3DBD6A506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421428" y="1914332"/>
            <a:ext cx="380462" cy="380462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D7876B0E-49B7-9C4A-86D2-6BA1A9F13E10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262947" y="2690983"/>
            <a:ext cx="697424" cy="697424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2539B8DE-83D6-AF44-84A0-166968D1EF77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262947" y="3784596"/>
            <a:ext cx="697424" cy="697424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EB9E4A0D-F351-5846-B85E-4BC4A059ACA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273064" y="4958892"/>
            <a:ext cx="697424" cy="697424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3748640B-F247-624B-9B05-A7ED32AB8EC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297063" y="1755851"/>
            <a:ext cx="697424" cy="697424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FC5091D7-93E7-1A47-BE7B-F82E6EEC919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295126" y="2680860"/>
            <a:ext cx="697424" cy="697424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04D097E5-F869-7B4F-B58C-7E8C3AF61FD5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295126" y="4946303"/>
            <a:ext cx="697424" cy="697424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88F286AE-CAB0-2C4F-8512-539E11DF175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453607" y="3914005"/>
            <a:ext cx="380462" cy="38046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6CC21CF-CCE9-0941-AFEF-173B6129F4CF}"/>
              </a:ext>
            </a:extLst>
          </p:cNvPr>
          <p:cNvSpPr txBox="1"/>
          <p:nvPr/>
        </p:nvSpPr>
        <p:spPr>
          <a:xfrm>
            <a:off x="-14261" y="6464986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1372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6;p26">
            <a:extLst>
              <a:ext uri="{FF2B5EF4-FFF2-40B4-BE49-F238E27FC236}">
                <a16:creationId xmlns:a16="http://schemas.microsoft.com/office/drawing/2014/main" id="{AEDFB32D-5C3F-9848-AA63-1DDB835F9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1395" y="641161"/>
            <a:ext cx="10624361" cy="76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0" dirty="0">
                <a:solidFill>
                  <a:schemeClr val="tx1"/>
                </a:solidFill>
                <a:latin typeface="+mn-lt"/>
              </a:rPr>
              <a:t>Знайте всё о </a:t>
            </a:r>
            <a:r>
              <a:rPr lang="ru-RU" sz="4800" b="0" dirty="0">
                <a:latin typeface="+mn-lt"/>
              </a:rPr>
              <a:t>Ваших деньгах!</a:t>
            </a:r>
            <a:br>
              <a:rPr lang="ru-RU" sz="4800" b="0" dirty="0">
                <a:latin typeface="+mn-lt"/>
              </a:rPr>
            </a:br>
            <a:r>
              <a:rPr lang="ru-RU" sz="4800" b="0" dirty="0">
                <a:solidFill>
                  <a:schemeClr val="tx1"/>
                </a:solidFill>
                <a:latin typeface="+mn-lt"/>
              </a:rPr>
              <a:t>Минимизируйте траты и посмотрите, как это отразится на прогнозах бюджета</a:t>
            </a:r>
            <a:r>
              <a:rPr lang="en" sz="4800" b="0" dirty="0">
                <a:solidFill>
                  <a:schemeClr val="tx1"/>
                </a:solidFill>
                <a:latin typeface="+mn-lt"/>
              </a:rPr>
              <a:t>.</a:t>
            </a:r>
            <a:endParaRPr sz="4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627DDB1-E82F-CB43-AA7E-31ADC8243639}"/>
              </a:ext>
            </a:extLst>
          </p:cNvPr>
          <p:cNvSpPr/>
          <p:nvPr/>
        </p:nvSpPr>
        <p:spPr>
          <a:xfrm>
            <a:off x="0" y="5619023"/>
            <a:ext cx="335047" cy="1186626"/>
          </a:xfrm>
          <a:prstGeom prst="rect">
            <a:avLst/>
          </a:prstGeom>
          <a:solidFill>
            <a:srgbClr val="F9C3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4AB24-6182-3F4D-87D5-C47C3A1946AD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9809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5"/>
          <p:cNvSpPr txBox="1">
            <a:spLocks noGrp="1"/>
          </p:cNvSpPr>
          <p:nvPr>
            <p:ph type="title"/>
          </p:nvPr>
        </p:nvSpPr>
        <p:spPr>
          <a:xfrm>
            <a:off x="158425" y="78139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"/>
              </a:rPr>
              <a:t>Серверная часть</a:t>
            </a:r>
            <a:endParaRPr sz="4800" dirty="0">
              <a:latin typeface=""/>
            </a:endParaRPr>
          </a:p>
        </p:txBody>
      </p:sp>
      <p:grpSp>
        <p:nvGrpSpPr>
          <p:cNvPr id="33" name="Google Shape;319;p28">
            <a:extLst>
              <a:ext uri="{FF2B5EF4-FFF2-40B4-BE49-F238E27FC236}">
                <a16:creationId xmlns:a16="http://schemas.microsoft.com/office/drawing/2014/main" id="{C33FB6E2-89D7-7544-9395-7D1038994D73}"/>
              </a:ext>
            </a:extLst>
          </p:cNvPr>
          <p:cNvGrpSpPr/>
          <p:nvPr/>
        </p:nvGrpSpPr>
        <p:grpSpPr>
          <a:xfrm>
            <a:off x="578565" y="3080795"/>
            <a:ext cx="571027" cy="971363"/>
            <a:chOff x="2597203" y="3716345"/>
            <a:chExt cx="407991" cy="763588"/>
          </a:xfrm>
        </p:grpSpPr>
        <p:sp>
          <p:nvSpPr>
            <p:cNvPr id="34" name="Google Shape;320;p28">
              <a:extLst>
                <a:ext uri="{FF2B5EF4-FFF2-40B4-BE49-F238E27FC236}">
                  <a16:creationId xmlns:a16="http://schemas.microsoft.com/office/drawing/2014/main" id="{BDC370F7-0352-0F4A-97DF-EF5B998171EF}"/>
                </a:ext>
              </a:extLst>
            </p:cNvPr>
            <p:cNvSpPr/>
            <p:nvPr/>
          </p:nvSpPr>
          <p:spPr>
            <a:xfrm>
              <a:off x="2597203" y="3716345"/>
              <a:ext cx="407991" cy="763588"/>
            </a:xfrm>
            <a:custGeom>
              <a:avLst/>
              <a:gdLst/>
              <a:ahLst/>
              <a:cxnLst/>
              <a:rect l="l" t="t" r="r" b="b"/>
              <a:pathLst>
                <a:path w="128" h="240" extrusionOk="0">
                  <a:moveTo>
                    <a:pt x="109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9" y="0"/>
                    <a:pt x="128" y="9"/>
                    <a:pt x="128" y="19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31"/>
                    <a:pt x="119" y="240"/>
                    <a:pt x="109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15" y="232"/>
                    <a:pt x="120" y="227"/>
                    <a:pt x="120" y="221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13"/>
                    <a:pt x="115" y="8"/>
                    <a:pt x="109" y="8"/>
                  </a:cubicBezTo>
                  <a:lnTo>
                    <a:pt x="19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" name="Google Shape;321;p28">
              <a:extLst>
                <a:ext uri="{FF2B5EF4-FFF2-40B4-BE49-F238E27FC236}">
                  <a16:creationId xmlns:a16="http://schemas.microsoft.com/office/drawing/2014/main" id="{00F21630-AED4-FA46-94C2-8D6DB36C1DFD}"/>
                </a:ext>
              </a:extLst>
            </p:cNvPr>
            <p:cNvSpPr/>
            <p:nvPr/>
          </p:nvSpPr>
          <p:spPr>
            <a:xfrm>
              <a:off x="2749604" y="3792545"/>
              <a:ext cx="101601" cy="25400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Google Shape;322;p28">
              <a:extLst>
                <a:ext uri="{FF2B5EF4-FFF2-40B4-BE49-F238E27FC236}">
                  <a16:creationId xmlns:a16="http://schemas.microsoft.com/office/drawing/2014/main" id="{8F71999F-BED5-0446-9088-549092646297}"/>
                </a:ext>
              </a:extLst>
            </p:cNvPr>
            <p:cNvSpPr/>
            <p:nvPr/>
          </p:nvSpPr>
          <p:spPr>
            <a:xfrm>
              <a:off x="2775004" y="4378333"/>
              <a:ext cx="50700" cy="50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7" name="Google Shape;325;p28">
            <a:extLst>
              <a:ext uri="{FF2B5EF4-FFF2-40B4-BE49-F238E27FC236}">
                <a16:creationId xmlns:a16="http://schemas.microsoft.com/office/drawing/2014/main" id="{EA33A784-C71D-DB45-B2FC-1A2E1AF5C5B8}"/>
              </a:ext>
            </a:extLst>
          </p:cNvPr>
          <p:cNvGrpSpPr/>
          <p:nvPr/>
        </p:nvGrpSpPr>
        <p:grpSpPr>
          <a:xfrm>
            <a:off x="1438186" y="3080865"/>
            <a:ext cx="1236769" cy="916533"/>
            <a:chOff x="5221361" y="3792545"/>
            <a:chExt cx="765181" cy="623888"/>
          </a:xfrm>
        </p:grpSpPr>
        <p:sp>
          <p:nvSpPr>
            <p:cNvPr id="38" name="Google Shape;326;p28">
              <a:extLst>
                <a:ext uri="{FF2B5EF4-FFF2-40B4-BE49-F238E27FC236}">
                  <a16:creationId xmlns:a16="http://schemas.microsoft.com/office/drawing/2014/main" id="{C865AEE4-8133-7445-BAF0-B30304C27B62}"/>
                </a:ext>
              </a:extLst>
            </p:cNvPr>
            <p:cNvSpPr/>
            <p:nvPr/>
          </p:nvSpPr>
          <p:spPr>
            <a:xfrm>
              <a:off x="5591251" y="4256096"/>
              <a:ext cx="25400" cy="150813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4" y="47"/>
                  </a:moveTo>
                  <a:cubicBezTo>
                    <a:pt x="2" y="47"/>
                    <a:pt x="0" y="45"/>
                    <a:pt x="0" y="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6" y="47"/>
                    <a:pt x="4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Google Shape;327;p28">
              <a:extLst>
                <a:ext uri="{FF2B5EF4-FFF2-40B4-BE49-F238E27FC236}">
                  <a16:creationId xmlns:a16="http://schemas.microsoft.com/office/drawing/2014/main" id="{55996B03-72EB-DA4D-AF18-D77524347BDD}"/>
                </a:ext>
              </a:extLst>
            </p:cNvPr>
            <p:cNvSpPr/>
            <p:nvPr/>
          </p:nvSpPr>
          <p:spPr>
            <a:xfrm>
              <a:off x="5438850" y="4391033"/>
              <a:ext cx="331790" cy="25400"/>
            </a:xfrm>
            <a:custGeom>
              <a:avLst/>
              <a:gdLst/>
              <a:ahLst/>
              <a:cxnLst/>
              <a:rect l="l" t="t" r="r" b="b"/>
              <a:pathLst>
                <a:path w="104" h="8" extrusionOk="0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" name="Google Shape;328;p28">
              <a:extLst>
                <a:ext uri="{FF2B5EF4-FFF2-40B4-BE49-F238E27FC236}">
                  <a16:creationId xmlns:a16="http://schemas.microsoft.com/office/drawing/2014/main" id="{AC5B7651-ADDC-4347-BEE3-E239C6480876}"/>
                </a:ext>
              </a:extLst>
            </p:cNvPr>
            <p:cNvSpPr/>
            <p:nvPr/>
          </p:nvSpPr>
          <p:spPr>
            <a:xfrm>
              <a:off x="5221361" y="3792545"/>
              <a:ext cx="765181" cy="482600"/>
            </a:xfrm>
            <a:custGeom>
              <a:avLst/>
              <a:gdLst/>
              <a:ahLst/>
              <a:cxnLst/>
              <a:rect l="l" t="t" r="r" b="b"/>
              <a:pathLst>
                <a:path w="240" h="152" extrusionOk="0">
                  <a:moveTo>
                    <a:pt x="228" y="152"/>
                  </a:moveTo>
                  <a:cubicBezTo>
                    <a:pt x="12" y="152"/>
                    <a:pt x="12" y="152"/>
                    <a:pt x="12" y="152"/>
                  </a:cubicBezTo>
                  <a:cubicBezTo>
                    <a:pt x="5" y="152"/>
                    <a:pt x="0" y="147"/>
                    <a:pt x="0" y="1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47"/>
                    <a:pt x="235" y="152"/>
                    <a:pt x="228" y="15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10" y="144"/>
                    <a:pt x="12" y="144"/>
                  </a:cubicBezTo>
                  <a:cubicBezTo>
                    <a:pt x="228" y="144"/>
                    <a:pt x="228" y="144"/>
                    <a:pt x="228" y="144"/>
                  </a:cubicBezTo>
                  <a:cubicBezTo>
                    <a:pt x="230" y="144"/>
                    <a:pt x="232" y="142"/>
                    <a:pt x="232" y="14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30F6995-DA94-814F-931E-1CCF9F6DF6EF}"/>
              </a:ext>
            </a:extLst>
          </p:cNvPr>
          <p:cNvSpPr txBox="1"/>
          <p:nvPr/>
        </p:nvSpPr>
        <p:spPr>
          <a:xfrm>
            <a:off x="698285" y="2422629"/>
            <a:ext cx="1537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dk1"/>
                </a:solidFill>
                <a:latin typeface="+mn-lt"/>
                <a:ea typeface="Roboto Light"/>
                <a:cs typeface="Roboto Light"/>
                <a:sym typeface="Roboto Light"/>
              </a:rPr>
              <a:t>Clients</a:t>
            </a:r>
          </a:p>
          <a:p>
            <a:endParaRPr lang="ru-RU" sz="2400" dirty="0"/>
          </a:p>
        </p:txBody>
      </p:sp>
      <p:pic>
        <p:nvPicPr>
          <p:cNvPr id="42" name="Google Shape;311;p28" descr="Exploring Spring Boot :Beginners Level - Knoldus Blogs">
            <a:extLst>
              <a:ext uri="{FF2B5EF4-FFF2-40B4-BE49-F238E27FC236}">
                <a16:creationId xmlns:a16="http://schemas.microsoft.com/office/drawing/2014/main" id="{7EFEA4F1-E15F-944F-849E-864A2FAEBC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3366" y="2050705"/>
            <a:ext cx="1995657" cy="122506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313;p28">
            <a:extLst>
              <a:ext uri="{FF2B5EF4-FFF2-40B4-BE49-F238E27FC236}">
                <a16:creationId xmlns:a16="http://schemas.microsoft.com/office/drawing/2014/main" id="{6679982A-8FB3-6443-810C-74F493676F49}"/>
              </a:ext>
            </a:extLst>
          </p:cNvPr>
          <p:cNvSpPr txBox="1"/>
          <p:nvPr/>
        </p:nvSpPr>
        <p:spPr>
          <a:xfrm>
            <a:off x="6088786" y="3146526"/>
            <a:ext cx="224680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33F"/>
              </a:buClr>
              <a:buSzPts val="4400"/>
              <a:buFont typeface="Arial"/>
              <a:buNone/>
            </a:pPr>
            <a:r>
              <a:rPr lang="fr-FR" sz="2400" dirty="0">
                <a:solidFill>
                  <a:srgbClr val="6DB33F"/>
                </a:solidFill>
                <a:latin typeface=""/>
                <a:ea typeface="Quattrocento Sans"/>
                <a:cs typeface="Quattrocento Sans"/>
                <a:sym typeface="Quattrocento Sans"/>
              </a:rPr>
              <a:t>+</a:t>
            </a:r>
            <a:endParaRPr sz="2400" dirty="0">
              <a:latin typeface="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33F"/>
              </a:buClr>
              <a:buSzPts val="4400"/>
              <a:buFont typeface="Arial"/>
              <a:buNone/>
            </a:pPr>
            <a:r>
              <a:rPr lang="fr-FR" sz="2400" dirty="0">
                <a:solidFill>
                  <a:srgbClr val="6DB33F"/>
                </a:solidFill>
                <a:latin typeface=""/>
                <a:ea typeface="Quattrocento Sans"/>
                <a:cs typeface="Quattrocento Sans"/>
                <a:sym typeface="Quattrocento Sans"/>
              </a:rPr>
              <a:t>Security</a:t>
            </a:r>
            <a:endParaRPr sz="2400" dirty="0">
              <a:latin typeface="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33F"/>
              </a:buClr>
              <a:buSzPts val="4400"/>
              <a:buFont typeface="Arial"/>
              <a:buNone/>
            </a:pPr>
            <a:r>
              <a:rPr lang="fr-FR" sz="2400" dirty="0">
                <a:solidFill>
                  <a:srgbClr val="6DB33F"/>
                </a:solidFill>
                <a:latin typeface=""/>
                <a:ea typeface="Quattrocento Sans"/>
                <a:cs typeface="Quattrocento Sans"/>
                <a:sym typeface="Quattrocento Sans"/>
              </a:rPr>
              <a:t>+</a:t>
            </a:r>
            <a:endParaRPr sz="2400" dirty="0">
              <a:latin typeface="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B33F"/>
              </a:buClr>
              <a:buSzPts val="4400"/>
              <a:buFont typeface="Arial"/>
              <a:buNone/>
            </a:pPr>
            <a:r>
              <a:rPr lang="fr-FR" sz="2400" dirty="0">
                <a:solidFill>
                  <a:srgbClr val="6DB33F"/>
                </a:solidFill>
                <a:latin typeface=""/>
                <a:ea typeface="Quattrocento Sans"/>
                <a:cs typeface="Quattrocento Sans"/>
                <a:sym typeface="Quattrocento Sans"/>
              </a:rPr>
              <a:t>Data</a:t>
            </a:r>
            <a:endParaRPr sz="2400" dirty="0">
              <a:solidFill>
                <a:srgbClr val="6DB33F"/>
              </a:solidFill>
              <a:latin typeface="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4" name="Google Shape;314;p28">
            <a:extLst>
              <a:ext uri="{FF2B5EF4-FFF2-40B4-BE49-F238E27FC236}">
                <a16:creationId xmlns:a16="http://schemas.microsoft.com/office/drawing/2014/main" id="{CF103745-DFFB-D343-BA1F-CC0D51A395D5}"/>
              </a:ext>
            </a:extLst>
          </p:cNvPr>
          <p:cNvCxnSpPr>
            <a:cxnSpLocks/>
          </p:cNvCxnSpPr>
          <p:nvPr/>
        </p:nvCxnSpPr>
        <p:spPr>
          <a:xfrm>
            <a:off x="8681845" y="3452971"/>
            <a:ext cx="815148" cy="409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5" name="Google Shape;315;p28">
            <a:extLst>
              <a:ext uri="{FF2B5EF4-FFF2-40B4-BE49-F238E27FC236}">
                <a16:creationId xmlns:a16="http://schemas.microsoft.com/office/drawing/2014/main" id="{3976B532-16DB-F848-82B8-28A1A3981196}"/>
              </a:ext>
            </a:extLst>
          </p:cNvPr>
          <p:cNvSpPr/>
          <p:nvPr/>
        </p:nvSpPr>
        <p:spPr>
          <a:xfrm>
            <a:off x="5646801" y="1954611"/>
            <a:ext cx="2802955" cy="297571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6" name="Google Shape;317;p28" descr="Press and Media Resources - Docker">
            <a:extLst>
              <a:ext uri="{FF2B5EF4-FFF2-40B4-BE49-F238E27FC236}">
                <a16:creationId xmlns:a16="http://schemas.microsoft.com/office/drawing/2014/main" id="{D6415F0D-4875-1945-ACFA-0015B5E8FB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8113" y="1073440"/>
            <a:ext cx="1631755" cy="146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324;p28">
            <a:extLst>
              <a:ext uri="{FF2B5EF4-FFF2-40B4-BE49-F238E27FC236}">
                <a16:creationId xmlns:a16="http://schemas.microsoft.com/office/drawing/2014/main" id="{20421C3E-1F2D-E84E-B505-2584C72A0212}"/>
              </a:ext>
            </a:extLst>
          </p:cNvPr>
          <p:cNvSpPr/>
          <p:nvPr/>
        </p:nvSpPr>
        <p:spPr>
          <a:xfrm>
            <a:off x="4727075" y="1669356"/>
            <a:ext cx="6792050" cy="3739552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496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" name="Google Shape;312;p28" descr="Postgresql, plain, wordmark, logo Icon in Devicon">
            <a:extLst>
              <a:ext uri="{FF2B5EF4-FFF2-40B4-BE49-F238E27FC236}">
                <a16:creationId xmlns:a16="http://schemas.microsoft.com/office/drawing/2014/main" id="{0E27B515-E484-5047-A8D3-2C39500237F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2910" y="3403608"/>
            <a:ext cx="1631756" cy="15527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318;p28">
            <a:extLst>
              <a:ext uri="{FF2B5EF4-FFF2-40B4-BE49-F238E27FC236}">
                <a16:creationId xmlns:a16="http://schemas.microsoft.com/office/drawing/2014/main" id="{F42B04E7-A9C0-0A47-AD25-50EA1EAA26D1}"/>
              </a:ext>
            </a:extLst>
          </p:cNvPr>
          <p:cNvCxnSpPr>
            <a:cxnSpLocks/>
          </p:cNvCxnSpPr>
          <p:nvPr/>
        </p:nvCxnSpPr>
        <p:spPr>
          <a:xfrm>
            <a:off x="3475298" y="3452971"/>
            <a:ext cx="84141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B062E7F-8E8B-5348-BC56-3E24B1929819}"/>
              </a:ext>
            </a:extLst>
          </p:cNvPr>
          <p:cNvSpPr/>
          <p:nvPr/>
        </p:nvSpPr>
        <p:spPr>
          <a:xfrm>
            <a:off x="3208" y="6094501"/>
            <a:ext cx="12192000" cy="76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A92971-8E86-154C-90F9-BA78C3917D27}"/>
              </a:ext>
            </a:extLst>
          </p:cNvPr>
          <p:cNvSpPr txBox="1"/>
          <p:nvPr/>
        </p:nvSpPr>
        <p:spPr>
          <a:xfrm>
            <a:off x="0" y="6457890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8885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5"/>
          <p:cNvSpPr txBox="1">
            <a:spLocks noGrp="1"/>
          </p:cNvSpPr>
          <p:nvPr>
            <p:ph type="title"/>
          </p:nvPr>
        </p:nvSpPr>
        <p:spPr>
          <a:xfrm>
            <a:off x="158425" y="78139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"/>
              </a:rPr>
              <a:t>Паттерн </a:t>
            </a:r>
            <a:r>
              <a:rPr lang="en-US" sz="4800" dirty="0">
                <a:latin typeface=""/>
              </a:rPr>
              <a:t>MVC</a:t>
            </a:r>
            <a:endParaRPr lang="ru-RU" sz="4800" dirty="0">
              <a:latin typeface="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800899-F989-634C-BE28-659ACCFD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44" y="1100381"/>
            <a:ext cx="10572511" cy="503935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E59D140-FE4A-D54E-9F62-3DB39A009ED3}"/>
              </a:ext>
            </a:extLst>
          </p:cNvPr>
          <p:cNvSpPr/>
          <p:nvPr/>
        </p:nvSpPr>
        <p:spPr>
          <a:xfrm>
            <a:off x="0" y="6091706"/>
            <a:ext cx="12192000" cy="76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3BD15-6D46-A84A-8AE6-01600F80F642}"/>
              </a:ext>
            </a:extLst>
          </p:cNvPr>
          <p:cNvSpPr txBox="1"/>
          <p:nvPr/>
        </p:nvSpPr>
        <p:spPr>
          <a:xfrm>
            <a:off x="0" y="6455095"/>
            <a:ext cx="497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0607333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FFB308"/>
      </a:accent1>
      <a:accent2>
        <a:srgbClr val="F9C349"/>
      </a:accent2>
      <a:accent3>
        <a:srgbClr val="FBD34A"/>
      </a:accent3>
      <a:accent4>
        <a:srgbClr val="FFE048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8024</TotalTime>
  <Words>309</Words>
  <Application>Microsoft Office PowerPoint</Application>
  <PresentationFormat>Широкоэкранный</PresentationFormat>
  <Paragraphs>133</Paragraphs>
  <Slides>25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5" baseType="lpstr">
      <vt:lpstr>Abril Fatface</vt:lpstr>
      <vt:lpstr>Aldrich</vt:lpstr>
      <vt:lpstr>Quattrocento Sans</vt:lpstr>
      <vt:lpstr>Barlow Condensed</vt:lpstr>
      <vt:lpstr>Roboto Light</vt:lpstr>
      <vt:lpstr>Arial</vt:lpstr>
      <vt:lpstr>Roboto</vt:lpstr>
      <vt:lpstr>DM Sans</vt:lpstr>
      <vt:lpstr>Calibri</vt:lpstr>
      <vt:lpstr>SlidesMania</vt:lpstr>
      <vt:lpstr>Мобильное приложение для ведения домашнего бюджета  MyCash   </vt:lpstr>
      <vt:lpstr>Презентация PowerPoint</vt:lpstr>
      <vt:lpstr>Проблемы</vt:lpstr>
      <vt:lpstr>Приложения банков?</vt:lpstr>
      <vt:lpstr>Цели проекта</vt:lpstr>
      <vt:lpstr>Обзор аналогов</vt:lpstr>
      <vt:lpstr>Знайте всё о Ваших деньгах! Минимизируйте траты и посмотрите, как это отразится на прогнозах бюджета.</vt:lpstr>
      <vt:lpstr>Серверная часть</vt:lpstr>
      <vt:lpstr>Паттерн MVC</vt:lpstr>
      <vt:lpstr>Клиентская часть</vt:lpstr>
      <vt:lpstr>Паттерн MVVM</vt:lpstr>
      <vt:lpstr>Первый вход в приложение</vt:lpstr>
      <vt:lpstr>Добавление доходов</vt:lpstr>
      <vt:lpstr>Добавление расходов</vt:lpstr>
      <vt:lpstr>Превышение лимита</vt:lpstr>
      <vt:lpstr>Просмотр всех операций за месяц</vt:lpstr>
      <vt:lpstr>Прогноз на следующий месяц</vt:lpstr>
      <vt:lpstr>Редактирование категорий </vt:lpstr>
      <vt:lpstr>Редактирование категорий </vt:lpstr>
      <vt:lpstr>Редактирование счетов </vt:lpstr>
      <vt:lpstr>Статистика по счету</vt:lpstr>
      <vt:lpstr>Панель администратора</vt:lpstr>
      <vt:lpstr>Метрики</vt:lpstr>
      <vt:lpstr>Итоги</vt:lpstr>
      <vt:lpstr>Мобильное приложение для ведения домашнего бюджета  MyCash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для ведения домашнего бюджета  MY CASH</dc:title>
  <dc:creator>Yaroslav</dc:creator>
  <cp:lastModifiedBy>Ярослав Рощупкин</cp:lastModifiedBy>
  <cp:revision>15</cp:revision>
  <dcterms:modified xsi:type="dcterms:W3CDTF">2023-06-14T01:09:41Z</dcterms:modified>
</cp:coreProperties>
</file>